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ヒラギノ角ゴ ProN W3"/>
          <a:ea typeface="ヒラギノ角ゴ ProN W3"/>
          <a:cs typeface="ヒラギノ角ゴ ProN W3"/>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ヒラギノ角ゴ ProN W3"/>
          <a:ea typeface="ヒラギノ角ゴ ProN W3"/>
          <a:cs typeface="ヒラギノ角ゴ ProN W3"/>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ヒラギノ角ゴ ProN W3"/>
          <a:ea typeface="ヒラギノ角ゴ ProN W3"/>
          <a:cs typeface="ヒラギノ角ゴ ProN W3"/>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ヒラギノ角ゴ ProN W3"/>
          <a:ea typeface="ヒラギノ角ゴ ProN W3"/>
          <a:cs typeface="ヒラギノ角ゴ ProN W3"/>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ヒラギノ角ゴ ProN W3"/>
          <a:ea typeface="ヒラギノ角ゴ ProN W3"/>
          <a:cs typeface="ヒラギノ角ゴ ProN W3"/>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タイトル &amp; サブタイトル">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タイトルテキスト</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本文レベル1</a:t>
            </a:r>
          </a:p>
          <a:p>
            <a:pPr lvl="1"/>
            <a:r>
              <a:t>本文レベル2</a:t>
            </a:r>
          </a:p>
          <a:p>
            <a:pPr lvl="2"/>
            <a:r>
              <a:t>本文レベル3</a:t>
            </a:r>
          </a:p>
          <a:p>
            <a:pPr lvl="3"/>
            <a:r>
              <a:t>本文レベル4</a:t>
            </a:r>
          </a:p>
          <a:p>
            <a:pPr lvl="4"/>
            <a:r>
              <a:t>本文レベル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画像（縦長）">
    <p:spTree>
      <p:nvGrpSpPr>
        <p:cNvPr id="1" name=""/>
        <p:cNvGrpSpPr/>
        <p:nvPr/>
      </p:nvGrpSpPr>
      <p:grpSpPr>
        <a:xfrm>
          <a:off x="0" y="0"/>
          <a:ext cx="0" cy="0"/>
          <a:chOff x="0" y="0"/>
          <a:chExt cx="0" cy="0"/>
        </a:xfrm>
      </p:grpSpPr>
      <p:sp>
        <p:nvSpPr>
          <p:cNvPr id="87" name="Shape 87"/>
          <p:cNvSpPr/>
          <p:nvPr>
            <p:ph type="pic" sz="quarter" idx="13"/>
          </p:nvPr>
        </p:nvSpPr>
        <p:spPr>
          <a:xfrm>
            <a:off x="7124700" y="1968500"/>
            <a:ext cx="4216400" cy="5626100"/>
          </a:xfrm>
          <a:prstGeom prst="rect">
            <a:avLst/>
          </a:prstGeom>
        </p:spPr>
        <p:txBody>
          <a:bodyPr lIns="91439" tIns="45719" rIns="91439" bIns="45719" anchor="t"/>
          <a:lstStyle/>
          <a:p>
            <a:pPr/>
          </a:p>
        </p:txBody>
      </p:sp>
      <p:sp>
        <p:nvSpPr>
          <p:cNvPr id="88" name="Shape 88"/>
          <p:cNvSpPr/>
          <p:nvPr>
            <p:ph type="title"/>
          </p:nvPr>
        </p:nvSpPr>
        <p:spPr>
          <a:xfrm>
            <a:off x="635000" y="1409700"/>
            <a:ext cx="5867400" cy="3302000"/>
          </a:xfrm>
          <a:prstGeom prst="rect">
            <a:avLst/>
          </a:prstGeom>
        </p:spPr>
        <p:txBody>
          <a:bodyPr anchor="b"/>
          <a:lstStyle>
            <a:lvl1pPr>
              <a:defRPr sz="7000"/>
            </a:lvl1pPr>
          </a:lstStyle>
          <a:p>
            <a:pPr/>
            <a:r>
              <a:t>タイトルテキスト</a:t>
            </a:r>
          </a:p>
        </p:txBody>
      </p:sp>
      <p:sp>
        <p:nvSpPr>
          <p:cNvPr id="89" name="Shape 89"/>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本文レベル1</a:t>
            </a:r>
          </a:p>
          <a:p>
            <a:pPr lvl="1"/>
            <a:r>
              <a:t>本文レベル2</a:t>
            </a:r>
          </a:p>
          <a:p>
            <a:pPr lvl="2"/>
            <a:r>
              <a:t>本文レベル3</a:t>
            </a:r>
          </a:p>
          <a:p>
            <a:pPr lvl="3"/>
            <a:r>
              <a:t>本文レベル4</a:t>
            </a:r>
          </a:p>
          <a:p>
            <a:pPr lvl="4"/>
            <a:r>
              <a:t>本文レベル 5</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画像（縦長、反射）">
    <p:spTree>
      <p:nvGrpSpPr>
        <p:cNvPr id="1" name=""/>
        <p:cNvGrpSpPr/>
        <p:nvPr/>
      </p:nvGrpSpPr>
      <p:grpSpPr>
        <a:xfrm>
          <a:off x="0" y="0"/>
          <a:ext cx="0" cy="0"/>
          <a:chOff x="0" y="0"/>
          <a:chExt cx="0" cy="0"/>
        </a:xfrm>
      </p:grpSpPr>
      <p:sp>
        <p:nvSpPr>
          <p:cNvPr id="97" name="Shape 97"/>
          <p:cNvSpPr/>
          <p:nvPr>
            <p:ph type="pic" sz="quarter" idx="13"/>
          </p:nvPr>
        </p:nvSpPr>
        <p:spPr>
          <a:xfrm>
            <a:off x="7124700" y="1968500"/>
            <a:ext cx="4216400" cy="56261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98" name="Shape 98"/>
          <p:cNvSpPr/>
          <p:nvPr>
            <p:ph type="title"/>
          </p:nvPr>
        </p:nvSpPr>
        <p:spPr>
          <a:xfrm>
            <a:off x="635000" y="1409700"/>
            <a:ext cx="5867400" cy="3302000"/>
          </a:xfrm>
          <a:prstGeom prst="rect">
            <a:avLst/>
          </a:prstGeom>
        </p:spPr>
        <p:txBody>
          <a:bodyPr anchor="b"/>
          <a:lstStyle>
            <a:lvl1pPr>
              <a:defRPr sz="7000"/>
            </a:lvl1pPr>
          </a:lstStyle>
          <a:p>
            <a:pPr/>
            <a:r>
              <a:t>タイトルテキスト</a:t>
            </a:r>
          </a:p>
        </p:txBody>
      </p:sp>
      <p:sp>
        <p:nvSpPr>
          <p:cNvPr id="99" name="Shape 99"/>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本文レベル1</a:t>
            </a:r>
          </a:p>
          <a:p>
            <a:pPr lvl="1"/>
            <a:r>
              <a:t>本文レベル2</a:t>
            </a:r>
          </a:p>
          <a:p>
            <a:pPr lvl="2"/>
            <a:r>
              <a:t>本文レベル3</a:t>
            </a:r>
          </a:p>
          <a:p>
            <a:pPr lvl="3"/>
            <a:r>
              <a:t>本文レベル4</a:t>
            </a:r>
          </a:p>
          <a:p>
            <a:pPr lvl="4"/>
            <a:r>
              <a:t>本文レベル 5</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タイトル、箇条書き、画像">
    <p:spTree>
      <p:nvGrpSpPr>
        <p:cNvPr id="1" name=""/>
        <p:cNvGrpSpPr/>
        <p:nvPr/>
      </p:nvGrpSpPr>
      <p:grpSpPr>
        <a:xfrm>
          <a:off x="0" y="0"/>
          <a:ext cx="0" cy="0"/>
          <a:chOff x="0" y="0"/>
          <a:chExt cx="0" cy="0"/>
        </a:xfrm>
      </p:grpSpPr>
      <p:sp>
        <p:nvSpPr>
          <p:cNvPr id="107" name="Shape 107"/>
          <p:cNvSpPr/>
          <p:nvPr>
            <p:ph type="pic" sz="quarter" idx="13"/>
          </p:nvPr>
        </p:nvSpPr>
        <p:spPr>
          <a:xfrm>
            <a:off x="7175500" y="2882900"/>
            <a:ext cx="4102100" cy="5473700"/>
          </a:xfrm>
          <a:prstGeom prst="rect">
            <a:avLst/>
          </a:prstGeom>
        </p:spPr>
        <p:txBody>
          <a:bodyPr lIns="91439" tIns="45719" rIns="91439" bIns="45719" anchor="t"/>
          <a:lstStyle/>
          <a:p>
            <a:pPr/>
          </a:p>
        </p:txBody>
      </p:sp>
      <p:sp>
        <p:nvSpPr>
          <p:cNvPr id="108" name="Shape 108"/>
          <p:cNvSpPr/>
          <p:nvPr>
            <p:ph type="title"/>
          </p:nvPr>
        </p:nvSpPr>
        <p:spPr>
          <a:prstGeom prst="rect">
            <a:avLst/>
          </a:prstGeom>
        </p:spPr>
        <p:txBody>
          <a:bodyPr/>
          <a:lstStyle/>
          <a:p>
            <a:pPr/>
            <a:r>
              <a:t>タイトルテキスト</a:t>
            </a:r>
          </a:p>
        </p:txBody>
      </p:sp>
      <p:sp>
        <p:nvSpPr>
          <p:cNvPr id="109" name="Shape 109"/>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本文レベル1</a:t>
            </a:r>
          </a:p>
          <a:p>
            <a:pPr lvl="1"/>
            <a:r>
              <a:t>本文レベル2</a:t>
            </a:r>
          </a:p>
          <a:p>
            <a:pPr lvl="2"/>
            <a:r>
              <a:t>本文レベル3</a:t>
            </a:r>
          </a:p>
          <a:p>
            <a:pPr lvl="3"/>
            <a:r>
              <a:t>本文レベル4</a:t>
            </a:r>
          </a:p>
          <a:p>
            <a:pPr lvl="4"/>
            <a:r>
              <a:t>本文レベル 5</a:t>
            </a:r>
          </a:p>
        </p:txBody>
      </p:sp>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左）">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タイトルテキスト</a:t>
            </a:r>
          </a:p>
        </p:txBody>
      </p:sp>
      <p:sp>
        <p:nvSpPr>
          <p:cNvPr id="118" name="Shape 118"/>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本文レベル1</a:t>
            </a:r>
          </a:p>
          <a:p>
            <a:pPr lvl="1"/>
            <a:r>
              <a:t>本文レベル2</a:t>
            </a:r>
          </a:p>
          <a:p>
            <a:pPr lvl="2"/>
            <a:r>
              <a:t>本文レベル3</a:t>
            </a:r>
          </a:p>
          <a:p>
            <a:pPr lvl="3"/>
            <a:r>
              <a:t>本文レベル4</a:t>
            </a:r>
          </a:p>
          <a:p>
            <a:pPr lvl="4"/>
            <a:r>
              <a:t>本文レベル 5</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右）">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タイトルテキスト</a:t>
            </a:r>
          </a:p>
        </p:txBody>
      </p:sp>
      <p:sp>
        <p:nvSpPr>
          <p:cNvPr id="127" name="Shape 127"/>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本文レベル1</a:t>
            </a:r>
          </a:p>
          <a:p>
            <a:pPr lvl="1"/>
            <a:r>
              <a:t>本文レベル2</a:t>
            </a:r>
          </a:p>
          <a:p>
            <a:pPr lvl="2"/>
            <a:r>
              <a:t>本文レベル3</a:t>
            </a:r>
          </a:p>
          <a:p>
            <a:pPr lvl="3"/>
            <a:r>
              <a:t>本文レベル4</a:t>
            </a:r>
          </a:p>
          <a:p>
            <a:pPr lvl="4"/>
            <a:r>
              <a:t>本文レベル 5</a:t>
            </a:r>
          </a:p>
        </p:txBody>
      </p:sp>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サブタイトル">
    <p:spTree>
      <p:nvGrpSpPr>
        <p:cNvPr id="1" name=""/>
        <p:cNvGrpSpPr/>
        <p:nvPr/>
      </p:nvGrpSpPr>
      <p:grpSpPr>
        <a:xfrm>
          <a:off x="0" y="0"/>
          <a:ext cx="0" cy="0"/>
          <a:chOff x="0" y="0"/>
          <a:chExt cx="0" cy="0"/>
        </a:xfrm>
      </p:grpSpPr>
      <p:sp>
        <p:nvSpPr>
          <p:cNvPr id="135" name="Shape 135"/>
          <p:cNvSpPr/>
          <p:nvPr>
            <p:ph type="title"/>
          </p:nvPr>
        </p:nvSpPr>
        <p:spPr>
          <a:xfrm>
            <a:off x="1270000" y="1638300"/>
            <a:ext cx="10464800" cy="3302000"/>
          </a:xfrm>
          <a:prstGeom prst="rect">
            <a:avLst/>
          </a:prstGeom>
        </p:spPr>
        <p:txBody>
          <a:bodyPr anchor="b"/>
          <a:lstStyle>
            <a:lvl1pPr>
              <a:defRPr sz="8200"/>
            </a:lvl1pPr>
          </a:lstStyle>
          <a:p>
            <a:pPr/>
            <a:r>
              <a:t>タイトルテキスト</a:t>
            </a:r>
          </a:p>
        </p:txBody>
      </p:sp>
      <p:sp>
        <p:nvSpPr>
          <p:cNvPr id="136" name="Shape 136"/>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本文レベル1</a:t>
            </a:r>
          </a:p>
          <a:p>
            <a:pPr lvl="1"/>
            <a:r>
              <a:t>本文レベル2</a:t>
            </a:r>
          </a:p>
          <a:p>
            <a:pPr lvl="2"/>
            <a:r>
              <a:t>本文レベル3</a:t>
            </a:r>
          </a:p>
          <a:p>
            <a:pPr lvl="3"/>
            <a:r>
              <a:t>本文レベル4</a:t>
            </a:r>
          </a:p>
          <a:p>
            <a:pPr lvl="4"/>
            <a:r>
              <a:t>本文レベル 5</a:t>
            </a:r>
          </a:p>
        </p:txBody>
      </p:sp>
      <p:sp>
        <p:nvSpPr>
          <p:cNvPr id="137" name="Shape 137"/>
          <p:cNvSpPr/>
          <p:nvPr>
            <p:ph type="sldNum" sz="quarter" idx="2"/>
          </p:nvPr>
        </p:nvSpPr>
        <p:spPr>
          <a:xfrm>
            <a:off x="6343560" y="9283700"/>
            <a:ext cx="317501" cy="342900"/>
          </a:xfrm>
          <a:prstGeom prst="rect">
            <a:avLst/>
          </a:prstGeom>
        </p:spPr>
        <p:txBody>
          <a:bodyPr/>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タイトルテキスト</a:t>
            </a:r>
          </a:p>
        </p:txBody>
      </p:sp>
      <p:sp>
        <p:nvSpPr>
          <p:cNvPr id="21" name="Shape 2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本文レベル1</a:t>
            </a:r>
          </a:p>
          <a:p>
            <a:pPr lvl="1"/>
            <a:r>
              <a:t>本文レベル2</a:t>
            </a:r>
          </a:p>
          <a:p>
            <a:pPr lvl="2"/>
            <a:r>
              <a:t>本文レベル3</a:t>
            </a:r>
          </a:p>
          <a:p>
            <a:pPr lvl="3"/>
            <a:r>
              <a:t>本文レベル4</a:t>
            </a:r>
          </a:p>
          <a:p>
            <a:pPr lvl="4"/>
            <a:r>
              <a:t>本文レベル 5</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2 段組み）">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タイトルテキスト</a:t>
            </a:r>
          </a:p>
        </p:txBody>
      </p:sp>
      <p:sp>
        <p:nvSpPr>
          <p:cNvPr id="30" name="Shape 30"/>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本文レベル1</a:t>
            </a:r>
          </a:p>
          <a:p>
            <a:pPr lvl="1"/>
            <a:r>
              <a:t>本文レベル2</a:t>
            </a:r>
          </a:p>
          <a:p>
            <a:pPr lvl="2"/>
            <a:r>
              <a:t>本文レベル3</a:t>
            </a:r>
          </a:p>
          <a:p>
            <a:pPr lvl="3"/>
            <a:r>
              <a:t>本文レベル4</a:t>
            </a:r>
          </a:p>
          <a:p>
            <a:pPr lvl="4"/>
            <a:r>
              <a:t>本文レベル 5</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箇条書き">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p>
            <a:pPr/>
            <a:r>
              <a:t>本文レベル1</a:t>
            </a:r>
          </a:p>
          <a:p>
            <a:pPr lvl="1"/>
            <a:r>
              <a:t>本文レベル2</a:t>
            </a:r>
          </a:p>
          <a:p>
            <a:pPr lvl="2"/>
            <a:r>
              <a:t>本文レベル3</a:t>
            </a:r>
          </a:p>
          <a:p>
            <a:pPr lvl="3"/>
            <a:r>
              <a:t>本文レベル4</a:t>
            </a:r>
          </a:p>
          <a:p>
            <a:pPr lvl="4"/>
            <a:r>
              <a:t>本文レベル 5</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タイトル（上）">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タイトルテキスト</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タイトル（中央）">
    <p:spTree>
      <p:nvGrpSpPr>
        <p:cNvPr id="1" name=""/>
        <p:cNvGrpSpPr/>
        <p:nvPr/>
      </p:nvGrpSpPr>
      <p:grpSpPr>
        <a:xfrm>
          <a:off x="0" y="0"/>
          <a:ext cx="0" cy="0"/>
          <a:chOff x="0" y="0"/>
          <a:chExt cx="0" cy="0"/>
        </a:xfrm>
      </p:grpSpPr>
      <p:sp>
        <p:nvSpPr>
          <p:cNvPr id="61" name="Shape 61"/>
          <p:cNvSpPr/>
          <p:nvPr>
            <p:ph type="title"/>
          </p:nvPr>
        </p:nvSpPr>
        <p:spPr>
          <a:xfrm>
            <a:off x="1270000" y="2971800"/>
            <a:ext cx="10464800" cy="3810000"/>
          </a:xfrm>
          <a:prstGeom prst="rect">
            <a:avLst/>
          </a:prstGeom>
        </p:spPr>
        <p:txBody>
          <a:bodyPr/>
          <a:lstStyle/>
          <a:p>
            <a:pPr/>
            <a:r>
              <a:t>タイトルテキスト</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画像（横長）">
    <p:spTree>
      <p:nvGrpSpPr>
        <p:cNvPr id="1" name=""/>
        <p:cNvGrpSpPr/>
        <p:nvPr/>
      </p:nvGrpSpPr>
      <p:grpSpPr>
        <a:xfrm>
          <a:off x="0" y="0"/>
          <a:ext cx="0" cy="0"/>
          <a:chOff x="0" y="0"/>
          <a:chExt cx="0" cy="0"/>
        </a:xfrm>
      </p:grpSpPr>
      <p:sp>
        <p:nvSpPr>
          <p:cNvPr id="69" name="Shape 69"/>
          <p:cNvSpPr/>
          <p:nvPr>
            <p:ph type="pic" sz="half" idx="13"/>
          </p:nvPr>
        </p:nvSpPr>
        <p:spPr>
          <a:xfrm>
            <a:off x="2438400" y="1638300"/>
            <a:ext cx="8128000" cy="4559300"/>
          </a:xfrm>
          <a:prstGeom prst="rect">
            <a:avLst/>
          </a:prstGeom>
        </p:spPr>
        <p:txBody>
          <a:bodyPr lIns="91439" tIns="45719" rIns="91439" bIns="45719" anchor="t"/>
          <a:lstStyle/>
          <a:p>
            <a:pPr/>
          </a:p>
        </p:txBody>
      </p:sp>
      <p:sp>
        <p:nvSpPr>
          <p:cNvPr id="70" name="Shape 70"/>
          <p:cNvSpPr/>
          <p:nvPr>
            <p:ph type="title"/>
          </p:nvPr>
        </p:nvSpPr>
        <p:spPr>
          <a:xfrm>
            <a:off x="1270000" y="7366000"/>
            <a:ext cx="10464800" cy="1701800"/>
          </a:xfrm>
          <a:prstGeom prst="rect">
            <a:avLst/>
          </a:prstGeom>
        </p:spPr>
        <p:txBody>
          <a:bodyPr/>
          <a:lstStyle/>
          <a:p>
            <a:pPr/>
            <a:r>
              <a:t>タイトルテキスト</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画像（横長、反射）">
    <p:spTree>
      <p:nvGrpSpPr>
        <p:cNvPr id="1" name=""/>
        <p:cNvGrpSpPr/>
        <p:nvPr/>
      </p:nvGrpSpPr>
      <p:grpSpPr>
        <a:xfrm>
          <a:off x="0" y="0"/>
          <a:ext cx="0" cy="0"/>
          <a:chOff x="0" y="0"/>
          <a:chExt cx="0" cy="0"/>
        </a:xfrm>
      </p:grpSpPr>
      <p:sp>
        <p:nvSpPr>
          <p:cNvPr id="78" name="Shape 78"/>
          <p:cNvSpPr/>
          <p:nvPr>
            <p:ph type="pic" sz="half" idx="13"/>
          </p:nvPr>
        </p:nvSpPr>
        <p:spPr>
          <a:xfrm>
            <a:off x="2438400" y="1638300"/>
            <a:ext cx="8128000" cy="45593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79" name="Shape 79"/>
          <p:cNvSpPr/>
          <p:nvPr>
            <p:ph type="title"/>
          </p:nvPr>
        </p:nvSpPr>
        <p:spPr>
          <a:xfrm>
            <a:off x="1270000" y="7366000"/>
            <a:ext cx="10464800" cy="1701800"/>
          </a:xfrm>
          <a:prstGeom prst="rect">
            <a:avLst/>
          </a:prstGeom>
        </p:spPr>
        <p:txBody>
          <a:bodyPr/>
          <a:lstStyle/>
          <a:p>
            <a:pPr/>
            <a:r>
              <a:t>タイトルテキスト</a:t>
            </a: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本文レベル1</a:t>
            </a:r>
          </a:p>
          <a:p>
            <a:pPr lvl="1"/>
            <a:r>
              <a:t>本文レベル2</a:t>
            </a:r>
          </a:p>
          <a:p>
            <a:pPr lvl="2"/>
            <a:r>
              <a:t>本文レベル3</a:t>
            </a:r>
          </a:p>
          <a:p>
            <a:pPr lvl="3"/>
            <a:r>
              <a:t>本文レベル4</a:t>
            </a:r>
          </a:p>
          <a:p>
            <a:pPr lvl="4"/>
            <a:r>
              <a:t>本文レベル 5</a:t>
            </a:r>
          </a:p>
        </p:txBody>
      </p:sp>
      <p:sp>
        <p:nvSpPr>
          <p:cNvPr id="3" name="Shape 3"/>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タイトルテキスト</a:t>
            </a:r>
          </a:p>
        </p:txBody>
      </p:sp>
      <p:sp>
        <p:nvSpPr>
          <p:cNvPr id="4" name="Shape 4"/>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hyperlink" Target="mailto:info@natural-link.jp" TargetMode="External"/><Relationship Id="rId7" Type="http://schemas.openxmlformats.org/officeDocument/2006/relationships/hyperlink" Target="http://www.natural-link.jp"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gif"/><Relationship Id="rId5"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1.jpeg"/><Relationship Id="rId4"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904747" y="4660900"/>
            <a:ext cx="11493501" cy="1308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sz="3600">
                <a:solidFill>
                  <a:srgbClr val="232323"/>
                </a:solidFill>
                <a:latin typeface="Helvetica"/>
                <a:ea typeface="Helvetica"/>
                <a:cs typeface="Helvetica"/>
                <a:sym typeface="Helvetica"/>
              </a:defRPr>
            </a:pPr>
            <a:r>
              <a:t>NTTラーニングシステムズ　西日本事業部様</a:t>
            </a:r>
          </a:p>
          <a:p>
            <a:pPr>
              <a:lnSpc>
                <a:spcPct val="80000"/>
              </a:lnSpc>
              <a:defRPr sz="3000">
                <a:solidFill>
                  <a:srgbClr val="232323"/>
                </a:solidFill>
                <a:latin typeface="Helvetica"/>
                <a:ea typeface="Helvetica"/>
                <a:cs typeface="Helvetica"/>
                <a:sym typeface="Helvetica"/>
              </a:defRPr>
            </a:pPr>
            <a:r>
              <a:t>女性社員研修提案書</a:t>
            </a:r>
          </a:p>
        </p:txBody>
      </p:sp>
      <p:sp>
        <p:nvSpPr>
          <p:cNvPr id="147" name="Shape 147"/>
          <p:cNvSpPr/>
          <p:nvPr/>
        </p:nvSpPr>
        <p:spPr>
          <a:xfrm>
            <a:off x="1168400" y="9232899"/>
            <a:ext cx="10668000"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444444"/>
                </a:solidFill>
                <a:latin typeface="Helvetica"/>
                <a:ea typeface="Helvetica"/>
                <a:cs typeface="Helvetica"/>
                <a:sym typeface="Helvetica"/>
              </a:defRPr>
            </a:lvl1pPr>
          </a:lstStyle>
          <a:p>
            <a:pPr/>
            <a:r>
              <a:t>2016.3.15</a:t>
            </a:r>
          </a:p>
        </p:txBody>
      </p:sp>
      <p:pic>
        <p:nvPicPr>
          <p:cNvPr id="148" name="logo.gif"/>
          <p:cNvPicPr>
            <a:picLocks noChangeAspect="1"/>
          </p:cNvPicPr>
          <p:nvPr/>
        </p:nvPicPr>
        <p:blipFill>
          <a:blip r:embed="rId2">
            <a:extLst/>
          </a:blip>
          <a:stretch>
            <a:fillRect/>
          </a:stretch>
        </p:blipFill>
        <p:spPr>
          <a:xfrm>
            <a:off x="9641071" y="9017000"/>
            <a:ext cx="3071629" cy="635000"/>
          </a:xfrm>
          <a:prstGeom prst="rect">
            <a:avLst/>
          </a:prstGeom>
          <a:ln w="12700">
            <a:miter lim="400000"/>
          </a:ln>
        </p:spPr>
      </p:pic>
      <p:sp>
        <p:nvSpPr>
          <p:cNvPr id="149" name="Shape 149"/>
          <p:cNvSpPr/>
          <p:nvPr/>
        </p:nvSpPr>
        <p:spPr>
          <a:xfrm>
            <a:off x="203200" y="9372600"/>
            <a:ext cx="56769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7A7A7A"/>
                </a:solidFill>
                <a:latin typeface="ヒラギノ角ゴ Pro W3"/>
                <a:ea typeface="ヒラギノ角ゴ Pro W3"/>
                <a:cs typeface="ヒラギノ角ゴ Pro W3"/>
                <a:sym typeface="ヒラギノ角ゴ Pro W3"/>
              </a:defRPr>
            </a:lvl1pPr>
          </a:lstStyle>
          <a:p>
            <a:pPr/>
            <a:r>
              <a:t>Copyright(C)2016 Natural Link All Rights Reserved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nvSpPr>
        <p:spPr>
          <a:xfrm>
            <a:off x="389904" y="422275"/>
            <a:ext cx="9474201" cy="527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300">
                <a:solidFill>
                  <a:srgbClr val="444444"/>
                </a:solidFill>
                <a:latin typeface="Helvetica"/>
                <a:ea typeface="Helvetica"/>
                <a:cs typeface="Helvetica"/>
                <a:sym typeface="Helvetica"/>
              </a:defRPr>
            </a:lvl1pPr>
          </a:lstStyle>
          <a:p>
            <a:pPr/>
            <a:r>
              <a:t>９．株式会社ナチュラルリンクについて</a:t>
            </a:r>
          </a:p>
        </p:txBody>
      </p:sp>
      <p:pic>
        <p:nvPicPr>
          <p:cNvPr id="221" name="logo.gif"/>
          <p:cNvPicPr>
            <a:picLocks noChangeAspect="1"/>
          </p:cNvPicPr>
          <p:nvPr/>
        </p:nvPicPr>
        <p:blipFill>
          <a:blip r:embed="rId2">
            <a:extLst/>
          </a:blip>
          <a:stretch>
            <a:fillRect/>
          </a:stretch>
        </p:blipFill>
        <p:spPr>
          <a:xfrm>
            <a:off x="9876366" y="8928100"/>
            <a:ext cx="2844802" cy="588108"/>
          </a:xfrm>
          <a:prstGeom prst="rect">
            <a:avLst/>
          </a:prstGeom>
          <a:ln w="12700">
            <a:miter lim="400000"/>
          </a:ln>
        </p:spPr>
      </p:pic>
      <p:sp>
        <p:nvSpPr>
          <p:cNvPr id="222" name="Shape 222"/>
          <p:cNvSpPr/>
          <p:nvPr/>
        </p:nvSpPr>
        <p:spPr>
          <a:xfrm>
            <a:off x="419100" y="1314449"/>
            <a:ext cx="9778366" cy="14605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b="1" sz="1800">
                <a:solidFill>
                  <a:srgbClr val="444444"/>
                </a:solidFill>
                <a:latin typeface="Helvetica"/>
                <a:ea typeface="Helvetica"/>
                <a:cs typeface="Helvetica"/>
                <a:sym typeface="Helvetica"/>
              </a:defRPr>
            </a:pPr>
            <a:r>
              <a:t>１．事業内容</a:t>
            </a:r>
          </a:p>
          <a:p>
            <a: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solidFill>
                  <a:srgbClr val="444444"/>
                </a:solidFill>
                <a:latin typeface="Helvetica"/>
                <a:ea typeface="Helvetica"/>
                <a:cs typeface="Helvetica"/>
                <a:sym typeface="Helvetica"/>
              </a:defRPr>
            </a:pPr>
            <a:r>
              <a:t>・企業の女性活躍推進サポート事業、</a:t>
            </a:r>
          </a:p>
          <a:p>
            <a: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solidFill>
                  <a:srgbClr val="444444"/>
                </a:solidFill>
                <a:latin typeface="Helvetica"/>
                <a:ea typeface="Helvetica"/>
                <a:cs typeface="Helvetica"/>
                <a:sym typeface="Helvetica"/>
              </a:defRPr>
            </a:pPr>
            <a:r>
              <a:t>・”私らしさ”を貫く働く女性の生き方を関西から発信するサイト『Woo!」運営</a:t>
            </a:r>
          </a:p>
          <a:p>
            <a: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solidFill>
                  <a:srgbClr val="444444"/>
                </a:solidFill>
                <a:latin typeface="Helvetica"/>
                <a:ea typeface="Helvetica"/>
                <a:cs typeface="Helvetica"/>
                <a:sym typeface="Helvetica"/>
              </a:defRPr>
            </a:pPr>
            <a:r>
              <a:t>・”人の魅力で心を掴む無料の女性採用広報サービス”NL members!運営</a:t>
            </a:r>
          </a:p>
        </p:txBody>
      </p:sp>
      <p:pic>
        <p:nvPicPr>
          <p:cNvPr id="223" name="スクリーンショット（2014-04-23 13.12.52）.png"/>
          <p:cNvPicPr>
            <a:picLocks noChangeAspect="1"/>
          </p:cNvPicPr>
          <p:nvPr/>
        </p:nvPicPr>
        <p:blipFill>
          <a:blip r:embed="rId3">
            <a:extLst/>
          </a:blip>
          <a:stretch>
            <a:fillRect/>
          </a:stretch>
        </p:blipFill>
        <p:spPr>
          <a:xfrm>
            <a:off x="593786" y="3571875"/>
            <a:ext cx="3203515" cy="1384301"/>
          </a:xfrm>
          <a:prstGeom prst="rect">
            <a:avLst/>
          </a:prstGeom>
          <a:ln w="12700">
            <a:miter lim="400000"/>
          </a:ln>
          <a:effectLst>
            <a:outerShdw sx="100000" sy="100000" kx="0" ky="0" algn="b" rotWithShape="0" blurRad="127000" dist="76200" dir="2700000">
              <a:srgbClr val="000000">
                <a:alpha val="75000"/>
              </a:srgbClr>
            </a:outerShdw>
          </a:effectLst>
        </p:spPr>
      </p:pic>
      <p:pic>
        <p:nvPicPr>
          <p:cNvPr id="224" name="スクリーンショット（2014-04-23 13.12.08）.png"/>
          <p:cNvPicPr>
            <a:picLocks noChangeAspect="1"/>
          </p:cNvPicPr>
          <p:nvPr/>
        </p:nvPicPr>
        <p:blipFill>
          <a:blip r:embed="rId4">
            <a:extLst/>
          </a:blip>
          <a:stretch>
            <a:fillRect/>
          </a:stretch>
        </p:blipFill>
        <p:spPr>
          <a:xfrm>
            <a:off x="1104900" y="4188064"/>
            <a:ext cx="2527301" cy="1390412"/>
          </a:xfrm>
          <a:prstGeom prst="rect">
            <a:avLst/>
          </a:prstGeom>
          <a:ln w="12700">
            <a:miter lim="400000"/>
          </a:ln>
          <a:effectLst>
            <a:outerShdw sx="100000" sy="100000" kx="0" ky="0" algn="b" rotWithShape="0" blurRad="127000" dist="76200" dir="2700000">
              <a:srgbClr val="000000">
                <a:alpha val="75000"/>
              </a:srgbClr>
            </a:outerShdw>
          </a:effectLst>
        </p:spPr>
      </p:pic>
      <p:pic>
        <p:nvPicPr>
          <p:cNvPr id="225" name="0309_C.pdf"/>
          <p:cNvPicPr>
            <a:picLocks noChangeAspect="1"/>
          </p:cNvPicPr>
          <p:nvPr/>
        </p:nvPicPr>
        <p:blipFill>
          <a:blip r:embed="rId5">
            <a:extLst/>
          </a:blip>
          <a:stretch>
            <a:fillRect/>
          </a:stretch>
        </p:blipFill>
        <p:spPr>
          <a:xfrm>
            <a:off x="6464097" y="3317875"/>
            <a:ext cx="2756104" cy="2603501"/>
          </a:xfrm>
          <a:prstGeom prst="rect">
            <a:avLst/>
          </a:prstGeom>
          <a:ln w="12700">
            <a:miter lim="400000"/>
          </a:ln>
        </p:spPr>
      </p:pic>
      <p:sp>
        <p:nvSpPr>
          <p:cNvPr id="226" name="Shape 226"/>
          <p:cNvSpPr/>
          <p:nvPr/>
        </p:nvSpPr>
        <p:spPr>
          <a:xfrm>
            <a:off x="8750300" y="4333875"/>
            <a:ext cx="7175500"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3100"/>
              </a:lnSpc>
              <a:defRPr sz="1200">
                <a:solidFill>
                  <a:srgbClr val="232323"/>
                </a:solidFill>
                <a:latin typeface="Helvetica"/>
                <a:ea typeface="Helvetica"/>
                <a:cs typeface="Helvetica"/>
                <a:sym typeface="Helvetica"/>
              </a:defRPr>
            </a:pPr>
            <a:r>
              <a:t>Kindle電子書籍</a:t>
            </a:r>
          </a:p>
          <a:p>
            <a:pPr algn="l" defTabSz="457200">
              <a:lnSpc>
                <a:spcPts val="3100"/>
              </a:lnSpc>
              <a:defRPr sz="1200">
                <a:solidFill>
                  <a:srgbClr val="232323"/>
                </a:solidFill>
                <a:latin typeface="Helvetica"/>
                <a:ea typeface="Helvetica"/>
                <a:cs typeface="Helvetica"/>
                <a:sym typeface="Helvetica"/>
              </a:defRPr>
            </a:pPr>
            <a:r>
              <a:t>■悩める上司に贈る　女性に響く１５の心得</a:t>
            </a:r>
          </a:p>
          <a:p>
            <a:pPr algn="l" defTabSz="457200">
              <a:lnSpc>
                <a:spcPts val="3100"/>
              </a:lnSpc>
              <a:defRPr sz="1200">
                <a:solidFill>
                  <a:srgbClr val="232323"/>
                </a:solidFill>
                <a:latin typeface="Helvetica"/>
                <a:ea typeface="Helvetica"/>
                <a:cs typeface="Helvetica"/>
                <a:sym typeface="Helvetica"/>
              </a:defRPr>
            </a:pPr>
            <a:r>
              <a:t>（AmazonKindleストアランキング総合１位獲得）</a:t>
            </a:r>
          </a:p>
          <a:p>
            <a:pPr algn="l" defTabSz="457200">
              <a:lnSpc>
                <a:spcPts val="3100"/>
              </a:lnSpc>
              <a:defRPr sz="1200">
                <a:solidFill>
                  <a:srgbClr val="232323"/>
                </a:solidFill>
                <a:latin typeface="Helvetica"/>
                <a:ea typeface="Helvetica"/>
                <a:cs typeface="Helvetica"/>
                <a:sym typeface="Helvetica"/>
              </a:defRPr>
            </a:pPr>
          </a:p>
          <a:p>
            <a:pPr algn="l" defTabSz="457200">
              <a:lnSpc>
                <a:spcPts val="3100"/>
              </a:lnSpc>
              <a:defRPr spc="-24" sz="1200">
                <a:solidFill>
                  <a:srgbClr val="232323"/>
                </a:solidFill>
                <a:latin typeface="Helvetica"/>
                <a:ea typeface="Helvetica"/>
                <a:cs typeface="Helvetica"/>
                <a:sym typeface="Helvetica"/>
              </a:defRPr>
            </a:pPr>
            <a:r>
              <a:t>■あの、うちの会社、女性管理職が育たないんですど･･･。</a:t>
            </a:r>
          </a:p>
        </p:txBody>
      </p:sp>
      <p:sp>
        <p:nvSpPr>
          <p:cNvPr id="227" name="Shape 227"/>
          <p:cNvSpPr/>
          <p:nvPr/>
        </p:nvSpPr>
        <p:spPr>
          <a:xfrm>
            <a:off x="8737600" y="3609975"/>
            <a:ext cx="426455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774700">
              <a:lnSpc>
                <a:spcPct val="70000"/>
              </a:lnSpc>
              <a:defRPr spc="-52" sz="1300">
                <a:solidFill>
                  <a:srgbClr val="232323"/>
                </a:solidFill>
                <a:latin typeface="Helvetica"/>
                <a:ea typeface="Helvetica"/>
                <a:cs typeface="Helvetica"/>
                <a:sym typeface="Helvetica"/>
              </a:defRPr>
            </a:pPr>
            <a:r>
              <a:t>もう悩まない！売上が確実にアップする女性営業の教科書</a:t>
            </a:r>
          </a:p>
          <a:p>
            <a:pPr algn="l" defTabSz="774700">
              <a:lnSpc>
                <a:spcPct val="70000"/>
              </a:lnSpc>
              <a:defRPr spc="-52" sz="1300">
                <a:solidFill>
                  <a:srgbClr val="232323"/>
                </a:solidFill>
                <a:latin typeface="Helvetica"/>
                <a:ea typeface="Helvetica"/>
                <a:cs typeface="Helvetica"/>
                <a:sym typeface="Helvetica"/>
              </a:defRPr>
            </a:pPr>
            <a:r>
              <a:t>高野美菜子（著）</a:t>
            </a:r>
          </a:p>
        </p:txBody>
      </p:sp>
      <p:sp>
        <p:nvSpPr>
          <p:cNvPr id="228" name="Shape 228"/>
          <p:cNvSpPr/>
          <p:nvPr/>
        </p:nvSpPr>
        <p:spPr>
          <a:xfrm>
            <a:off x="3886200" y="3330575"/>
            <a:ext cx="3289300" cy="208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3100"/>
              </a:lnSpc>
              <a:defRPr spc="-60" sz="1200">
                <a:solidFill>
                  <a:srgbClr val="232323"/>
                </a:solidFill>
                <a:latin typeface="Helvetica"/>
                <a:ea typeface="Helvetica"/>
                <a:cs typeface="Helvetica"/>
                <a:sym typeface="Helvetica"/>
              </a:defRPr>
            </a:pPr>
            <a:r>
              <a:t>NHK「あさイチ」</a:t>
            </a:r>
          </a:p>
          <a:p>
            <a:pPr algn="l" defTabSz="457200">
              <a:lnSpc>
                <a:spcPts val="3100"/>
              </a:lnSpc>
              <a:defRPr spc="-60" sz="1200">
                <a:solidFill>
                  <a:srgbClr val="232323"/>
                </a:solidFill>
                <a:latin typeface="Helvetica"/>
                <a:ea typeface="Helvetica"/>
                <a:cs typeface="Helvetica"/>
                <a:sym typeface="Helvetica"/>
              </a:defRPr>
            </a:pPr>
            <a:r>
              <a:t>関西テレビ「スーパーニュースアンカー」</a:t>
            </a:r>
          </a:p>
          <a:p>
            <a:pPr algn="l" defTabSz="457200">
              <a:lnSpc>
                <a:spcPts val="3100"/>
              </a:lnSpc>
              <a:defRPr spc="-60" sz="1200">
                <a:solidFill>
                  <a:srgbClr val="232323"/>
                </a:solidFill>
                <a:latin typeface="Helvetica"/>
                <a:ea typeface="Helvetica"/>
                <a:cs typeface="Helvetica"/>
                <a:sym typeface="Helvetica"/>
              </a:defRPr>
            </a:pPr>
            <a:r>
              <a:t>読売テレビ「ZARO×ten×選挙2013」</a:t>
            </a:r>
          </a:p>
          <a:p>
            <a:pPr algn="l" defTabSz="457200">
              <a:lnSpc>
                <a:spcPts val="3100"/>
              </a:lnSpc>
              <a:defRPr spc="-60" sz="1200">
                <a:solidFill>
                  <a:srgbClr val="232323"/>
                </a:solidFill>
                <a:latin typeface="Helvetica"/>
                <a:ea typeface="Helvetica"/>
                <a:cs typeface="Helvetica"/>
                <a:sym typeface="Helvetica"/>
              </a:defRPr>
            </a:pPr>
            <a:r>
              <a:t>朝日テレビ「ビーバップハイヒール」出演</a:t>
            </a:r>
          </a:p>
          <a:p>
            <a:pPr algn="l" defTabSz="457200">
              <a:lnSpc>
                <a:spcPts val="3100"/>
              </a:lnSpc>
              <a:defRPr spc="-60" sz="1200">
                <a:solidFill>
                  <a:srgbClr val="232323"/>
                </a:solidFill>
                <a:latin typeface="Helvetica"/>
                <a:ea typeface="Helvetica"/>
                <a:cs typeface="Helvetica"/>
                <a:sym typeface="Helvetica"/>
              </a:defRPr>
            </a:pPr>
          </a:p>
          <a:p>
            <a:pPr algn="l" defTabSz="457200">
              <a:lnSpc>
                <a:spcPts val="3100"/>
              </a:lnSpc>
              <a:defRPr spc="-60" sz="1200">
                <a:solidFill>
                  <a:srgbClr val="232323"/>
                </a:solidFill>
                <a:latin typeface="Helvetica"/>
                <a:ea typeface="Helvetica"/>
                <a:cs typeface="Helvetica"/>
                <a:sym typeface="Helvetica"/>
              </a:defRPr>
            </a:pPr>
            <a:r>
              <a:t>プレジデントウーマン、産経新聞、毎日新聞</a:t>
            </a:r>
          </a:p>
          <a:p>
            <a:pPr algn="l" defTabSz="457200">
              <a:lnSpc>
                <a:spcPts val="3100"/>
              </a:lnSpc>
              <a:defRPr spc="-60" sz="1200">
                <a:solidFill>
                  <a:srgbClr val="232323"/>
                </a:solidFill>
                <a:latin typeface="Helvetica"/>
                <a:ea typeface="Helvetica"/>
                <a:cs typeface="Helvetica"/>
                <a:sym typeface="Helvetica"/>
              </a:defRPr>
            </a:pPr>
            <a:r>
              <a:t>掲載他</a:t>
            </a:r>
          </a:p>
        </p:txBody>
      </p:sp>
      <p:sp>
        <p:nvSpPr>
          <p:cNvPr id="229" name="Shape 229"/>
          <p:cNvSpPr/>
          <p:nvPr/>
        </p:nvSpPr>
        <p:spPr>
          <a:xfrm>
            <a:off x="389466" y="6276975"/>
            <a:ext cx="12771968" cy="247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b="1" sz="1800">
                <a:solidFill>
                  <a:srgbClr val="444444"/>
                </a:solidFill>
                <a:latin typeface="Helvetica"/>
                <a:ea typeface="Helvetica"/>
                <a:cs typeface="Helvetica"/>
                <a:sym typeface="Helvetica"/>
              </a:defRPr>
            </a:pPr>
            <a:r>
              <a:t>３．研修、コンサルティング実績（敬称略、順不同）</a:t>
            </a:r>
          </a:p>
          <a:p>
            <a:pPr algn="l" defTabSz="457200">
              <a:lnSpc>
                <a:spcPts val="3600"/>
              </a:lnSpc>
              <a:defRPr spc="-32" sz="1600">
                <a:solidFill>
                  <a:srgbClr val="232323"/>
                </a:solidFill>
                <a:latin typeface="Helvetica"/>
                <a:ea typeface="Helvetica"/>
                <a:cs typeface="Helvetica"/>
                <a:sym typeface="Helvetica"/>
              </a:defRPr>
            </a:pPr>
            <a:r>
              <a:t>株式会社池田泉州銀行、株式会社エイブル、オムロン株式会社、大阪トヨタ自動車株式会社、ダイキン工業株式会社、ChatWork株式会社、</a:t>
            </a:r>
            <a:br/>
            <a:r>
              <a:t>株式会社ナリス化粧品、日本生命株式会社、日本電産株式会社、TOTO株式会社、大阪商工会議所、京都商工会議所、大阪産業創造館、</a:t>
            </a:r>
            <a:br/>
            <a:r>
              <a:t>同志社大学、京都府立大学、京都女子大学等。</a:t>
            </a:r>
          </a:p>
          <a:p>
            <a:pPr algn="l" defTabSz="457200">
              <a:lnSpc>
                <a:spcPts val="3600"/>
              </a:lnSpc>
              <a:defRPr spc="-32" sz="1600">
                <a:solidFill>
                  <a:srgbClr val="232323"/>
                </a:solidFill>
                <a:latin typeface="Helvetica"/>
                <a:ea typeface="Helvetica"/>
                <a:cs typeface="Helvetica"/>
                <a:sym typeface="Helvetica"/>
              </a:defRPr>
            </a:pPr>
          </a:p>
          <a:p>
            <a:pPr algn="l" defTabSz="457200">
              <a:lnSpc>
                <a:spcPts val="3600"/>
              </a:lnSpc>
              <a:defRPr spc="-32" sz="1600">
                <a:solidFill>
                  <a:srgbClr val="232323"/>
                </a:solidFill>
                <a:latin typeface="Helvetica"/>
                <a:ea typeface="Helvetica"/>
                <a:cs typeface="Helvetica"/>
                <a:sym typeface="Helvetica"/>
              </a:defRPr>
            </a:pPr>
            <a:r>
              <a:t>大手企業、中小企業含め１００社以上の取引実績。平成２６年度京都府男女共同参画課「働く女性の活躍応援事業」委託運営企業</a:t>
            </a:r>
          </a:p>
          <a:p>
            <a:pPr algn="l" defTabSz="457200">
              <a:lnSpc>
                <a:spcPts val="3300"/>
              </a:lnSpc>
              <a:defRPr spc="-28" sz="1400">
                <a:solidFill>
                  <a:srgbClr val="232323"/>
                </a:solidFill>
                <a:latin typeface="Helvetica"/>
                <a:ea typeface="Helvetica"/>
                <a:cs typeface="Helvetica"/>
                <a:sym typeface="Helvetica"/>
              </a:defRPr>
            </a:pPr>
          </a:p>
        </p:txBody>
      </p:sp>
      <p:sp>
        <p:nvSpPr>
          <p:cNvPr id="230" name="Shape 230"/>
          <p:cNvSpPr/>
          <p:nvPr/>
        </p:nvSpPr>
        <p:spPr>
          <a:xfrm>
            <a:off x="364066" y="8648700"/>
            <a:ext cx="17322801"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774700">
              <a:lnSpc>
                <a:spcPct val="60000"/>
              </a:lnSpc>
              <a:defRPr spc="-104" sz="1500">
                <a:solidFill>
                  <a:srgbClr val="232323"/>
                </a:solidFill>
                <a:latin typeface="Helvetica"/>
                <a:ea typeface="Helvetica"/>
                <a:cs typeface="Helvetica"/>
                <a:sym typeface="Helvetica"/>
              </a:defRPr>
            </a:pPr>
            <a:r>
              <a:rPr spc="0"/>
              <a:t>株式会社ナチュラルリンク</a:t>
            </a:r>
            <a:endParaRPr spc="0"/>
          </a:p>
          <a:p>
            <a:pPr algn="l" defTabSz="774700">
              <a:lnSpc>
                <a:spcPct val="60000"/>
              </a:lnSpc>
              <a:defRPr spc="-104" sz="1500">
                <a:solidFill>
                  <a:srgbClr val="232323"/>
                </a:solidFill>
                <a:latin typeface="Helvetica"/>
                <a:ea typeface="Helvetica"/>
                <a:cs typeface="Helvetica"/>
                <a:sym typeface="Helvetica"/>
              </a:defRPr>
            </a:pPr>
            <a:r>
              <a:rPr spc="0"/>
              <a:t>〒550-0013 大阪市西区新町1丁目5-7　四ツ橋ビルディング403</a:t>
            </a:r>
            <a:r>
              <a:t> /　</a:t>
            </a:r>
            <a:r>
              <a:rPr>
                <a:hlinkClick r:id="rId6" invalidUrl="" action="" tgtFrame="" tooltip="" history="1" highlightClick="0" endSnd="0"/>
              </a:rPr>
              <a:t>info@natural-link.jp</a:t>
            </a:r>
            <a:r>
              <a:t>　</a:t>
            </a:r>
            <a:r>
              <a:rPr>
                <a:hlinkClick r:id="rId7" invalidUrl="" action="" tgtFrame="" tooltip="" history="1" highlightClick="0" endSnd="0"/>
              </a:rPr>
              <a:t>http://www.natural-link.jp</a:t>
            </a:r>
          </a:p>
        </p:txBody>
      </p:sp>
      <p:sp>
        <p:nvSpPr>
          <p:cNvPr id="231" name="Shape 231"/>
          <p:cNvSpPr/>
          <p:nvPr/>
        </p:nvSpPr>
        <p:spPr>
          <a:xfrm>
            <a:off x="419100" y="3140075"/>
            <a:ext cx="1933957"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b="1" sz="1800">
                <a:solidFill>
                  <a:srgbClr val="444444"/>
                </a:solidFill>
                <a:latin typeface="Helvetica"/>
                <a:ea typeface="Helvetica"/>
                <a:cs typeface="Helvetica"/>
                <a:sym typeface="Helvetica"/>
              </a:defRPr>
            </a:lvl1pPr>
          </a:lstStyle>
          <a:p>
            <a:pPr/>
            <a:r>
              <a:t>２．メディア実績</a:t>
            </a:r>
          </a:p>
        </p:txBody>
      </p:sp>
      <p:sp>
        <p:nvSpPr>
          <p:cNvPr id="232" name="Shape 232"/>
          <p:cNvSpPr/>
          <p:nvPr/>
        </p:nvSpPr>
        <p:spPr>
          <a:xfrm>
            <a:off x="203200" y="9372600"/>
            <a:ext cx="6921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7A7A7A"/>
                </a:solidFill>
                <a:latin typeface="ヒラギノ角ゴ Pro W3"/>
                <a:ea typeface="ヒラギノ角ゴ Pro W3"/>
                <a:cs typeface="ヒラギノ角ゴ Pro W3"/>
                <a:sym typeface="ヒラギノ角ゴ Pro W3"/>
              </a:defRPr>
            </a:lvl1pPr>
          </a:lstStyle>
          <a:p>
            <a:pPr/>
            <a:r>
              <a:t>Copyright(C)2016 Natural Link All Rights Reserved</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nvSpPr>
        <p:spPr>
          <a:xfrm>
            <a:off x="8699500" y="3111500"/>
            <a:ext cx="3835400" cy="3835400"/>
          </a:xfrm>
          <a:prstGeom prst="ellipse">
            <a:avLst/>
          </a:prstGeom>
          <a:solidFill>
            <a:srgbClr val="EBEBEB">
              <a:alpha val="70000"/>
            </a:srgbClr>
          </a:solidFill>
          <a:ln w="25400">
            <a:solidFill>
              <a:srgbClr val="000000">
                <a:alpha val="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52" name="Shape 152"/>
          <p:cNvSpPr/>
          <p:nvPr/>
        </p:nvSpPr>
        <p:spPr>
          <a:xfrm>
            <a:off x="292100" y="3111500"/>
            <a:ext cx="3835400" cy="3835400"/>
          </a:xfrm>
          <a:prstGeom prst="ellipse">
            <a:avLst/>
          </a:prstGeom>
          <a:solidFill>
            <a:srgbClr val="EBEBEB">
              <a:alpha val="70000"/>
            </a:srgbClr>
          </a:solidFill>
          <a:ln w="25400">
            <a:solidFill>
              <a:srgbClr val="000000">
                <a:alpha val="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53" name="Shape 153"/>
          <p:cNvSpPr/>
          <p:nvPr/>
        </p:nvSpPr>
        <p:spPr>
          <a:xfrm>
            <a:off x="4478297" y="3093997"/>
            <a:ext cx="3870405" cy="3870405"/>
          </a:xfrm>
          <a:prstGeom prst="ellipse">
            <a:avLst/>
          </a:prstGeom>
          <a:solidFill>
            <a:srgbClr val="EBEBEB">
              <a:alpha val="70000"/>
            </a:srgbClr>
          </a:solidFill>
          <a:ln w="25400">
            <a:solidFill>
              <a:srgbClr val="000000">
                <a:alpha val="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pic>
        <p:nvPicPr>
          <p:cNvPr id="154" name="droppedImage.png"/>
          <p:cNvPicPr>
            <a:picLocks noChangeAspect="1"/>
          </p:cNvPicPr>
          <p:nvPr/>
        </p:nvPicPr>
        <p:blipFill>
          <a:blip r:embed="rId2">
            <a:extLst/>
          </a:blip>
          <a:stretch>
            <a:fillRect/>
          </a:stretch>
        </p:blipFill>
        <p:spPr>
          <a:xfrm>
            <a:off x="5892800" y="3302000"/>
            <a:ext cx="1054100" cy="1054100"/>
          </a:xfrm>
          <a:prstGeom prst="rect">
            <a:avLst/>
          </a:prstGeom>
          <a:ln w="12700">
            <a:miter lim="400000"/>
          </a:ln>
        </p:spPr>
      </p:pic>
      <p:pic>
        <p:nvPicPr>
          <p:cNvPr id="155" name="droppedImage.png"/>
          <p:cNvPicPr>
            <a:picLocks noChangeAspect="1"/>
          </p:cNvPicPr>
          <p:nvPr/>
        </p:nvPicPr>
        <p:blipFill>
          <a:blip r:embed="rId3">
            <a:extLst/>
          </a:blip>
          <a:stretch>
            <a:fillRect/>
          </a:stretch>
        </p:blipFill>
        <p:spPr>
          <a:xfrm>
            <a:off x="10109200" y="3321050"/>
            <a:ext cx="1016000" cy="1016000"/>
          </a:xfrm>
          <a:prstGeom prst="rect">
            <a:avLst/>
          </a:prstGeom>
          <a:ln w="12700">
            <a:miter lim="400000"/>
          </a:ln>
        </p:spPr>
      </p:pic>
      <p:sp>
        <p:nvSpPr>
          <p:cNvPr id="156" name="Shape 156"/>
          <p:cNvSpPr/>
          <p:nvPr/>
        </p:nvSpPr>
        <p:spPr>
          <a:xfrm>
            <a:off x="317500" y="355599"/>
            <a:ext cx="7154400"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300">
                <a:solidFill>
                  <a:srgbClr val="444444"/>
                </a:solidFill>
                <a:latin typeface="Helvetica"/>
                <a:ea typeface="Helvetica"/>
                <a:cs typeface="Helvetica"/>
                <a:sym typeface="Helvetica"/>
              </a:defRPr>
            </a:lvl1pPr>
          </a:lstStyle>
          <a:p>
            <a:pPr/>
            <a:r>
              <a:t>１．NTT西日本様が描かれるゴール</a:t>
            </a:r>
          </a:p>
        </p:txBody>
      </p:sp>
      <p:pic>
        <p:nvPicPr>
          <p:cNvPr id="157" name="logo.gif"/>
          <p:cNvPicPr>
            <a:picLocks noChangeAspect="1"/>
          </p:cNvPicPr>
          <p:nvPr/>
        </p:nvPicPr>
        <p:blipFill>
          <a:blip r:embed="rId4">
            <a:extLst/>
          </a:blip>
          <a:stretch>
            <a:fillRect/>
          </a:stretch>
        </p:blipFill>
        <p:spPr>
          <a:xfrm>
            <a:off x="9842500" y="8974992"/>
            <a:ext cx="2844801" cy="588109"/>
          </a:xfrm>
          <a:prstGeom prst="rect">
            <a:avLst/>
          </a:prstGeom>
          <a:ln w="12700">
            <a:miter lim="400000"/>
          </a:ln>
        </p:spPr>
      </p:pic>
      <p:sp>
        <p:nvSpPr>
          <p:cNvPr id="158" name="Shape 158"/>
          <p:cNvSpPr/>
          <p:nvPr/>
        </p:nvSpPr>
        <p:spPr>
          <a:xfrm>
            <a:off x="723900" y="5219700"/>
            <a:ext cx="3022601" cy="105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119" sz="1700">
                <a:solidFill>
                  <a:srgbClr val="444444"/>
                </a:solidFill>
                <a:latin typeface="Helvetica"/>
                <a:ea typeface="Helvetica"/>
                <a:cs typeface="Helvetica"/>
                <a:sym typeface="Helvetica"/>
              </a:defRPr>
            </a:pPr>
            <a:r>
              <a:t>長く働いてもらうだけでなく、会社で継続的なパフォーマンス</a:t>
            </a:r>
          </a:p>
          <a:p>
            <a: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119" sz="1700">
                <a:solidFill>
                  <a:srgbClr val="444444"/>
                </a:solidFill>
                <a:latin typeface="Helvetica"/>
                <a:ea typeface="Helvetica"/>
                <a:cs typeface="Helvetica"/>
                <a:sym typeface="Helvetica"/>
              </a:defRPr>
            </a:pPr>
            <a:r>
              <a:t>を発揮してもらいたい。</a:t>
            </a:r>
          </a:p>
        </p:txBody>
      </p:sp>
      <p:sp>
        <p:nvSpPr>
          <p:cNvPr id="159" name="Shape 159"/>
          <p:cNvSpPr/>
          <p:nvPr/>
        </p:nvSpPr>
        <p:spPr>
          <a:xfrm>
            <a:off x="4787900" y="4419600"/>
            <a:ext cx="3479800" cy="520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000">
                <a:solidFill>
                  <a:srgbClr val="444444"/>
                </a:solidFill>
                <a:latin typeface="Helvetica"/>
                <a:ea typeface="Helvetica"/>
                <a:cs typeface="Helvetica"/>
                <a:sym typeface="Helvetica"/>
              </a:defRPr>
            </a:lvl1pPr>
          </a:lstStyle>
          <a:p>
            <a:pPr/>
            <a:r>
              <a:t>女性の不安の払拭</a:t>
            </a:r>
          </a:p>
        </p:txBody>
      </p:sp>
      <p:sp>
        <p:nvSpPr>
          <p:cNvPr id="160" name="Shape 160"/>
          <p:cNvSpPr/>
          <p:nvPr/>
        </p:nvSpPr>
        <p:spPr>
          <a:xfrm>
            <a:off x="382548" y="4476750"/>
            <a:ext cx="3895804" cy="476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2900">
                <a:solidFill>
                  <a:srgbClr val="444444"/>
                </a:solidFill>
                <a:latin typeface="Helvetica"/>
                <a:ea typeface="Helvetica"/>
                <a:cs typeface="Helvetica"/>
                <a:sym typeface="Helvetica"/>
              </a:defRPr>
            </a:lvl1pPr>
          </a:lstStyle>
          <a:p>
            <a:pPr/>
            <a:r>
              <a:t>女性のキャリアアップ</a:t>
            </a:r>
          </a:p>
        </p:txBody>
      </p:sp>
      <p:sp>
        <p:nvSpPr>
          <p:cNvPr id="161" name="Shape 161"/>
          <p:cNvSpPr/>
          <p:nvPr/>
        </p:nvSpPr>
        <p:spPr>
          <a:xfrm>
            <a:off x="4813300" y="5048250"/>
            <a:ext cx="3365500" cy="167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34" sz="1700">
                <a:solidFill>
                  <a:srgbClr val="444444"/>
                </a:solidFill>
                <a:latin typeface="Helvetica"/>
                <a:ea typeface="Helvetica"/>
                <a:cs typeface="Helvetica"/>
                <a:sym typeface="Helvetica"/>
              </a:defRPr>
            </a:pPr>
            <a:r>
              <a:t>ライフイベントの変化による将来の働き方への不安を払拭し、今目の前の仕事に全力で取り組んで</a:t>
            </a:r>
          </a:p>
          <a:p>
            <a: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34" sz="1700">
                <a:solidFill>
                  <a:srgbClr val="444444"/>
                </a:solidFill>
                <a:latin typeface="Helvetica"/>
                <a:ea typeface="Helvetica"/>
                <a:cs typeface="Helvetica"/>
                <a:sym typeface="Helvetica"/>
              </a:defRPr>
            </a:pPr>
            <a:r>
              <a:t>欲しい。</a:t>
            </a:r>
          </a:p>
        </p:txBody>
      </p:sp>
      <p:sp>
        <p:nvSpPr>
          <p:cNvPr id="162" name="Shape 162"/>
          <p:cNvSpPr/>
          <p:nvPr/>
        </p:nvSpPr>
        <p:spPr>
          <a:xfrm>
            <a:off x="203200" y="9372600"/>
            <a:ext cx="6921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7A7A7A"/>
                </a:solidFill>
                <a:latin typeface="ヒラギノ角ゴ Pro W3"/>
                <a:ea typeface="ヒラギノ角ゴ Pro W3"/>
                <a:cs typeface="ヒラギノ角ゴ Pro W3"/>
                <a:sym typeface="ヒラギノ角ゴ Pro W3"/>
              </a:defRPr>
            </a:lvl1pPr>
          </a:lstStyle>
          <a:p>
            <a:pPr/>
            <a:r>
              <a:t>Copyright(C)2016 Natural Link All Rights Reserved</a:t>
            </a:r>
          </a:p>
        </p:txBody>
      </p:sp>
      <p:pic>
        <p:nvPicPr>
          <p:cNvPr id="163" name="droppedImage.png"/>
          <p:cNvPicPr>
            <a:picLocks noChangeAspect="1"/>
          </p:cNvPicPr>
          <p:nvPr/>
        </p:nvPicPr>
        <p:blipFill>
          <a:blip r:embed="rId5">
            <a:extLst/>
          </a:blip>
          <a:stretch>
            <a:fillRect/>
          </a:stretch>
        </p:blipFill>
        <p:spPr>
          <a:xfrm>
            <a:off x="1860550" y="3397250"/>
            <a:ext cx="939800" cy="939800"/>
          </a:xfrm>
          <a:prstGeom prst="rect">
            <a:avLst/>
          </a:prstGeom>
          <a:ln w="12700">
            <a:miter lim="400000"/>
          </a:ln>
        </p:spPr>
      </p:pic>
      <p:sp>
        <p:nvSpPr>
          <p:cNvPr id="164" name="Shape 164"/>
          <p:cNvSpPr/>
          <p:nvPr/>
        </p:nvSpPr>
        <p:spPr>
          <a:xfrm>
            <a:off x="9080500" y="5089525"/>
            <a:ext cx="3136768" cy="13144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119" sz="1700">
                <a:solidFill>
                  <a:srgbClr val="444444"/>
                </a:solidFill>
                <a:latin typeface="Helvetica"/>
                <a:ea typeface="Helvetica"/>
                <a:cs typeface="Helvetica"/>
                <a:sym typeface="Helvetica"/>
              </a:defRPr>
            </a:lvl1pPr>
          </a:lstStyle>
          <a:p>
            <a:pPr/>
            <a:r>
              <a:t>会社が、女性が長く活躍することを応援してくれていて、復帰後にも働けるというイメージや希望を持ってもらう。</a:t>
            </a:r>
          </a:p>
        </p:txBody>
      </p:sp>
      <p:sp>
        <p:nvSpPr>
          <p:cNvPr id="165" name="Shape 165"/>
          <p:cNvSpPr/>
          <p:nvPr/>
        </p:nvSpPr>
        <p:spPr>
          <a:xfrm>
            <a:off x="8726289" y="4438650"/>
            <a:ext cx="4061222" cy="48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000">
                <a:solidFill>
                  <a:srgbClr val="444444"/>
                </a:solidFill>
                <a:latin typeface="Helvetica"/>
                <a:ea typeface="Helvetica"/>
                <a:cs typeface="Helvetica"/>
                <a:sym typeface="Helvetica"/>
              </a:defRPr>
            </a:lvl1pPr>
          </a:lstStyle>
          <a:p>
            <a:pPr/>
            <a:r>
              <a:t>復帰後イメージを持つ</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337324" y="2230966"/>
            <a:ext cx="3835401" cy="3835401"/>
          </a:xfrm>
          <a:prstGeom prst="ellipse">
            <a:avLst/>
          </a:prstGeom>
          <a:solidFill>
            <a:srgbClr val="EBEBEB">
              <a:alpha val="70000"/>
            </a:srgbClr>
          </a:solidFill>
          <a:ln w="25400">
            <a:solidFill>
              <a:srgbClr val="000000">
                <a:alpha val="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68" name="Shape 168"/>
          <p:cNvSpPr/>
          <p:nvPr/>
        </p:nvSpPr>
        <p:spPr>
          <a:xfrm>
            <a:off x="4523521" y="2213464"/>
            <a:ext cx="3870405" cy="3870405"/>
          </a:xfrm>
          <a:prstGeom prst="ellipse">
            <a:avLst/>
          </a:prstGeom>
          <a:solidFill>
            <a:srgbClr val="EBEBEB">
              <a:alpha val="70000"/>
            </a:srgbClr>
          </a:solidFill>
          <a:ln w="25400">
            <a:solidFill>
              <a:srgbClr val="000000">
                <a:alpha val="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69" name="Shape 169"/>
          <p:cNvSpPr/>
          <p:nvPr/>
        </p:nvSpPr>
        <p:spPr>
          <a:xfrm>
            <a:off x="8744724" y="2230966"/>
            <a:ext cx="3835401" cy="3835401"/>
          </a:xfrm>
          <a:prstGeom prst="ellipse">
            <a:avLst/>
          </a:prstGeom>
          <a:solidFill>
            <a:srgbClr val="EBEBEB">
              <a:alpha val="70000"/>
            </a:srgbClr>
          </a:solidFill>
          <a:ln w="25400">
            <a:solidFill>
              <a:srgbClr val="000000">
                <a:alpha val="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70" name="Shape 170"/>
          <p:cNvSpPr/>
          <p:nvPr/>
        </p:nvSpPr>
        <p:spPr>
          <a:xfrm>
            <a:off x="431800" y="406400"/>
            <a:ext cx="121285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80000"/>
              </a:lnSpc>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300">
                <a:solidFill>
                  <a:srgbClr val="444444"/>
                </a:solidFill>
                <a:latin typeface="Helvetica"/>
                <a:ea typeface="Helvetica"/>
                <a:cs typeface="Helvetica"/>
                <a:sym typeface="Helvetica"/>
              </a:defRPr>
            </a:pPr>
            <a:r>
              <a:t>２．女性社員研修案（2016年上半期）</a:t>
            </a:r>
          </a:p>
          <a:p>
            <a:pPr algn="l" defTabSz="457200">
              <a:lnSpc>
                <a:spcPct val="80000"/>
              </a:lnSpc>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2800">
                <a:solidFill>
                  <a:srgbClr val="444444"/>
                </a:solidFill>
                <a:latin typeface="Helvetica"/>
                <a:ea typeface="Helvetica"/>
                <a:cs typeface="Helvetica"/>
                <a:sym typeface="Helvetica"/>
              </a:defRPr>
            </a:pPr>
            <a:r>
              <a:t>目的：100%な状況を待つのではなく、自ら環境を作り出せる女性になる</a:t>
            </a:r>
          </a:p>
        </p:txBody>
      </p:sp>
      <p:pic>
        <p:nvPicPr>
          <p:cNvPr id="171" name="logo.gif"/>
          <p:cNvPicPr>
            <a:picLocks noChangeAspect="1"/>
          </p:cNvPicPr>
          <p:nvPr/>
        </p:nvPicPr>
        <p:blipFill>
          <a:blip r:embed="rId2">
            <a:extLst/>
          </a:blip>
          <a:stretch>
            <a:fillRect/>
          </a:stretch>
        </p:blipFill>
        <p:spPr>
          <a:xfrm>
            <a:off x="9842500" y="8974992"/>
            <a:ext cx="2844801" cy="588109"/>
          </a:xfrm>
          <a:prstGeom prst="rect">
            <a:avLst/>
          </a:prstGeom>
          <a:ln w="12700">
            <a:miter lim="400000"/>
          </a:ln>
        </p:spPr>
      </p:pic>
      <p:sp>
        <p:nvSpPr>
          <p:cNvPr id="172" name="Shape 172"/>
          <p:cNvSpPr/>
          <p:nvPr/>
        </p:nvSpPr>
        <p:spPr>
          <a:xfrm>
            <a:off x="203200" y="9372600"/>
            <a:ext cx="6921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7A7A7A"/>
                </a:solidFill>
                <a:latin typeface="ヒラギノ角ゴ Pro W3"/>
                <a:ea typeface="ヒラギノ角ゴ Pro W3"/>
                <a:cs typeface="ヒラギノ角ゴ Pro W3"/>
                <a:sym typeface="ヒラギノ角ゴ Pro W3"/>
              </a:defRPr>
            </a:lvl1pPr>
          </a:lstStyle>
          <a:p>
            <a:pPr/>
            <a:r>
              <a:t>Copyright(C)2016 Natural Link All Rights Reserved</a:t>
            </a:r>
          </a:p>
        </p:txBody>
      </p:sp>
      <p:sp>
        <p:nvSpPr>
          <p:cNvPr id="173" name="Shape 173"/>
          <p:cNvSpPr/>
          <p:nvPr/>
        </p:nvSpPr>
        <p:spPr>
          <a:xfrm>
            <a:off x="546305" y="3513666"/>
            <a:ext cx="3895805"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2900">
                <a:solidFill>
                  <a:srgbClr val="444444"/>
                </a:solidFill>
                <a:latin typeface="Helvetica"/>
                <a:ea typeface="Helvetica"/>
                <a:cs typeface="Helvetica"/>
                <a:sym typeface="Helvetica"/>
              </a:defRPr>
            </a:lvl1pPr>
          </a:lstStyle>
          <a:p>
            <a:pPr/>
            <a:r>
              <a:t>産休/育休制度の提示</a:t>
            </a:r>
          </a:p>
        </p:txBody>
      </p:sp>
      <p:sp>
        <p:nvSpPr>
          <p:cNvPr id="174" name="Shape 174"/>
          <p:cNvSpPr/>
          <p:nvPr/>
        </p:nvSpPr>
        <p:spPr>
          <a:xfrm>
            <a:off x="625190" y="4219575"/>
            <a:ext cx="3022601" cy="13144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119" sz="1700">
                <a:solidFill>
                  <a:srgbClr val="444444"/>
                </a:solidFill>
                <a:latin typeface="Helvetica"/>
                <a:ea typeface="Helvetica"/>
                <a:cs typeface="Helvetica"/>
                <a:sym typeface="Helvetica"/>
              </a:defRPr>
            </a:pPr>
            <a:r>
              <a:t>産休前の通勤緩和、復帰後の時短勤務制度等、研修の最後に</a:t>
            </a:r>
          </a:p>
          <a:p>
            <a: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119" sz="1700">
                <a:solidFill>
                  <a:srgbClr val="444444"/>
                </a:solidFill>
                <a:latin typeface="Helvetica"/>
                <a:ea typeface="Helvetica"/>
                <a:cs typeface="Helvetica"/>
                <a:sym typeface="Helvetica"/>
              </a:defRPr>
            </a:pPr>
            <a:r>
              <a:t>人事部から制度についての資料を配布し説明をする</a:t>
            </a:r>
          </a:p>
        </p:txBody>
      </p:sp>
      <p:sp>
        <p:nvSpPr>
          <p:cNvPr id="175" name="Shape 175"/>
          <p:cNvSpPr/>
          <p:nvPr/>
        </p:nvSpPr>
        <p:spPr>
          <a:xfrm>
            <a:off x="4510821" y="3548591"/>
            <a:ext cx="3895805" cy="4762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2900">
                <a:solidFill>
                  <a:srgbClr val="444444"/>
                </a:solidFill>
                <a:latin typeface="Helvetica"/>
                <a:ea typeface="Helvetica"/>
                <a:cs typeface="Helvetica"/>
                <a:sym typeface="Helvetica"/>
              </a:defRPr>
            </a:lvl1pPr>
          </a:lstStyle>
          <a:p>
            <a:pPr/>
            <a:r>
              <a:t>自分自身を知る</a:t>
            </a:r>
          </a:p>
        </p:txBody>
      </p:sp>
      <p:sp>
        <p:nvSpPr>
          <p:cNvPr id="176" name="Shape 176"/>
          <p:cNvSpPr/>
          <p:nvPr/>
        </p:nvSpPr>
        <p:spPr>
          <a:xfrm>
            <a:off x="4947423" y="4117975"/>
            <a:ext cx="3022601" cy="16446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119" sz="1700">
                <a:solidFill>
                  <a:srgbClr val="444444"/>
                </a:solidFill>
                <a:latin typeface="Helvetica"/>
                <a:ea typeface="Helvetica"/>
                <a:cs typeface="Helvetica"/>
                <a:sym typeface="Helvetica"/>
              </a:defRPr>
            </a:pPr>
            <a:r>
              <a:t>「管理職にはなりたくないけれど、明確な目標もない」という女性は多い。自分がどうしたいかを知り、一歩踏み出せる</a:t>
            </a:r>
          </a:p>
          <a:p>
            <a: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119" sz="1700">
                <a:solidFill>
                  <a:srgbClr val="444444"/>
                </a:solidFill>
                <a:latin typeface="Helvetica"/>
                <a:ea typeface="Helvetica"/>
                <a:cs typeface="Helvetica"/>
                <a:sym typeface="Helvetica"/>
              </a:defRPr>
            </a:pPr>
            <a:r>
              <a:t>状況を作る</a:t>
            </a:r>
          </a:p>
        </p:txBody>
      </p:sp>
      <p:sp>
        <p:nvSpPr>
          <p:cNvPr id="177" name="Shape 177"/>
          <p:cNvSpPr/>
          <p:nvPr/>
        </p:nvSpPr>
        <p:spPr>
          <a:xfrm>
            <a:off x="8784372" y="3548591"/>
            <a:ext cx="3895805" cy="4762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2900">
                <a:solidFill>
                  <a:srgbClr val="444444"/>
                </a:solidFill>
                <a:latin typeface="Helvetica"/>
                <a:ea typeface="Helvetica"/>
                <a:cs typeface="Helvetica"/>
                <a:sym typeface="Helvetica"/>
              </a:defRPr>
            </a:lvl1pPr>
          </a:lstStyle>
          <a:p>
            <a:pPr/>
            <a:r>
              <a:t>周囲を動かす術を知る</a:t>
            </a:r>
          </a:p>
        </p:txBody>
      </p:sp>
      <p:sp>
        <p:nvSpPr>
          <p:cNvPr id="178" name="Shape 178"/>
          <p:cNvSpPr/>
          <p:nvPr/>
        </p:nvSpPr>
        <p:spPr>
          <a:xfrm>
            <a:off x="525049" y="6310312"/>
            <a:ext cx="12293368" cy="251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700">
                <a:solidFill>
                  <a:srgbClr val="53585F"/>
                </a:solidFill>
              </a:defRPr>
            </a:pPr>
            <a:r>
              <a:t>世間では「ロールモデルとなる女性管理職や両立する女性を増やす」言われます。ただそのような女性が増えても、その方々が辛そうに仕事をしていたら、それは後輩にとって何のロールモデルにもなりません。</a:t>
            </a:r>
          </a:p>
          <a:p>
            <a:pPr algn="l">
              <a:defRPr sz="1700">
                <a:solidFill>
                  <a:srgbClr val="53585F"/>
                </a:solidFill>
              </a:defRPr>
            </a:pPr>
          </a:p>
          <a:p>
            <a:pPr algn="l">
              <a:defRPr sz="1700">
                <a:solidFill>
                  <a:srgbClr val="53585F"/>
                </a:solidFill>
              </a:defRPr>
            </a:pPr>
            <a:r>
              <a:t>それよりも、事務職でも仕事が好きでいきいき働く人や、自分が納得して楽しく働いている人たちのほうが、後輩たちの希望になり、結果的にステップアップを目指す女性が増えることに繋がります。</a:t>
            </a:r>
          </a:p>
          <a:p>
            <a:pPr algn="l">
              <a:defRPr sz="1700">
                <a:solidFill>
                  <a:srgbClr val="53585F"/>
                </a:solidFill>
              </a:defRPr>
            </a:pPr>
          </a:p>
          <a:p>
            <a:pPr algn="l">
              <a:defRPr sz="1700">
                <a:solidFill>
                  <a:srgbClr val="53585F"/>
                </a:solidFill>
              </a:defRPr>
            </a:pPr>
            <a:r>
              <a:t>ロールモデルは役職や働き方を言うのではなく、自信を持って”私らしく”働く人のことであり、100％な状況はなくても、自ら周囲を変えていける力を持っている人たちのことを言うと当社は考えております。</a:t>
            </a:r>
          </a:p>
        </p:txBody>
      </p:sp>
      <p:sp>
        <p:nvSpPr>
          <p:cNvPr id="179" name="Shape 179"/>
          <p:cNvSpPr/>
          <p:nvPr/>
        </p:nvSpPr>
        <p:spPr>
          <a:xfrm>
            <a:off x="9032590" y="4105275"/>
            <a:ext cx="3259668" cy="16446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119" sz="1700">
                <a:solidFill>
                  <a:srgbClr val="444444"/>
                </a:solidFill>
                <a:latin typeface="Helvetica"/>
                <a:ea typeface="Helvetica"/>
                <a:cs typeface="Helvetica"/>
                <a:sym typeface="Helvetica"/>
              </a:defRPr>
            </a:pPr>
            <a:r>
              <a:t>「女性活躍」については、上司も本人も周囲も手探り状態。自分から発信し、周囲との良好な関係性の元キャリアを構築していく</a:t>
            </a:r>
          </a:p>
          <a:p>
            <a: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pc="-119" sz="1700">
                <a:solidFill>
                  <a:srgbClr val="444444"/>
                </a:solidFill>
                <a:latin typeface="Helvetica"/>
                <a:ea typeface="Helvetica"/>
                <a:cs typeface="Helvetica"/>
                <a:sym typeface="Helvetica"/>
              </a:defRPr>
            </a:pPr>
            <a:r>
              <a:t>術を知る</a:t>
            </a:r>
          </a:p>
        </p:txBody>
      </p:sp>
      <p:pic>
        <p:nvPicPr>
          <p:cNvPr id="180" name="droppedImage.png"/>
          <p:cNvPicPr>
            <a:picLocks noChangeAspect="1"/>
          </p:cNvPicPr>
          <p:nvPr/>
        </p:nvPicPr>
        <p:blipFill>
          <a:blip r:embed="rId3">
            <a:extLst/>
          </a:blip>
          <a:stretch>
            <a:fillRect/>
          </a:stretch>
        </p:blipFill>
        <p:spPr>
          <a:xfrm>
            <a:off x="1609440" y="2540000"/>
            <a:ext cx="1054101" cy="1054100"/>
          </a:xfrm>
          <a:prstGeom prst="rect">
            <a:avLst/>
          </a:prstGeom>
          <a:ln w="12700">
            <a:miter lim="400000"/>
          </a:ln>
        </p:spPr>
      </p:pic>
      <p:pic>
        <p:nvPicPr>
          <p:cNvPr id="181" name="droppedImage.png"/>
          <p:cNvPicPr>
            <a:picLocks noChangeAspect="1"/>
          </p:cNvPicPr>
          <p:nvPr/>
        </p:nvPicPr>
        <p:blipFill>
          <a:blip r:embed="rId4">
            <a:extLst/>
          </a:blip>
          <a:stretch>
            <a:fillRect/>
          </a:stretch>
        </p:blipFill>
        <p:spPr>
          <a:xfrm>
            <a:off x="10262374" y="2597150"/>
            <a:ext cx="939801" cy="939800"/>
          </a:xfrm>
          <a:prstGeom prst="rect">
            <a:avLst/>
          </a:prstGeom>
          <a:ln w="12700">
            <a:miter lim="400000"/>
          </a:ln>
        </p:spPr>
      </p:pic>
      <p:pic>
        <p:nvPicPr>
          <p:cNvPr id="182" name="droppedImage.png"/>
          <p:cNvPicPr>
            <a:picLocks noChangeAspect="1"/>
          </p:cNvPicPr>
          <p:nvPr/>
        </p:nvPicPr>
        <p:blipFill>
          <a:blip r:embed="rId5">
            <a:extLst/>
          </a:blip>
          <a:stretch>
            <a:fillRect/>
          </a:stretch>
        </p:blipFill>
        <p:spPr>
          <a:xfrm>
            <a:off x="5950723" y="2439458"/>
            <a:ext cx="1016001" cy="1016001"/>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nvSpPr>
        <p:spPr>
          <a:xfrm>
            <a:off x="419100" y="434975"/>
            <a:ext cx="12166600" cy="527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300">
                <a:solidFill>
                  <a:srgbClr val="232323"/>
                </a:solidFill>
                <a:latin typeface="Helvetica"/>
                <a:ea typeface="Helvetica"/>
                <a:cs typeface="Helvetica"/>
                <a:sym typeface="Helvetica"/>
              </a:defRPr>
            </a:lvl1pPr>
          </a:lstStyle>
          <a:p>
            <a:pPr/>
            <a:r>
              <a:t>３．女性社員研修案①</a:t>
            </a:r>
          </a:p>
        </p:txBody>
      </p:sp>
      <p:pic>
        <p:nvPicPr>
          <p:cNvPr id="185" name="logo.gif"/>
          <p:cNvPicPr>
            <a:picLocks noChangeAspect="1"/>
          </p:cNvPicPr>
          <p:nvPr/>
        </p:nvPicPr>
        <p:blipFill>
          <a:blip r:embed="rId2">
            <a:extLst/>
          </a:blip>
          <a:stretch>
            <a:fillRect/>
          </a:stretch>
        </p:blipFill>
        <p:spPr>
          <a:xfrm>
            <a:off x="9982200" y="9025792"/>
            <a:ext cx="2844801" cy="588109"/>
          </a:xfrm>
          <a:prstGeom prst="rect">
            <a:avLst/>
          </a:prstGeom>
          <a:ln w="12700">
            <a:miter lim="400000"/>
          </a:ln>
        </p:spPr>
      </p:pic>
      <p:sp>
        <p:nvSpPr>
          <p:cNvPr id="186" name="Shape 186"/>
          <p:cNvSpPr/>
          <p:nvPr/>
        </p:nvSpPr>
        <p:spPr>
          <a:xfrm>
            <a:off x="203200" y="9372600"/>
            <a:ext cx="6921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7A7A7A"/>
                </a:solidFill>
                <a:latin typeface="ヒラギノ角ゴ Pro W3"/>
                <a:ea typeface="ヒラギノ角ゴ Pro W3"/>
                <a:cs typeface="ヒラギノ角ゴ Pro W3"/>
                <a:sym typeface="ヒラギノ角ゴ Pro W3"/>
              </a:defRPr>
            </a:lvl1pPr>
          </a:lstStyle>
          <a:p>
            <a:pPr/>
            <a:r>
              <a:t>Copyright(C)2016 Natural Link All Rights Reserved</a:t>
            </a:r>
          </a:p>
        </p:txBody>
      </p:sp>
      <p:sp>
        <p:nvSpPr>
          <p:cNvPr id="187" name="Shape 187"/>
          <p:cNvSpPr/>
          <p:nvPr/>
        </p:nvSpPr>
        <p:spPr>
          <a:xfrm>
            <a:off x="550333" y="1203589"/>
            <a:ext cx="12012415" cy="836613"/>
          </a:xfrm>
          <a:prstGeom prst="roundRect">
            <a:avLst>
              <a:gd name="adj" fmla="val 22770"/>
            </a:avLst>
          </a:prstGeom>
          <a:solidFill>
            <a:srgbClr val="EBEBEB"/>
          </a:solidFill>
          <a:ln w="25400">
            <a:solidFill>
              <a:srgbClr val="000000">
                <a:alpha val="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88" name="Shape 188"/>
          <p:cNvSpPr/>
          <p:nvPr/>
        </p:nvSpPr>
        <p:spPr>
          <a:xfrm>
            <a:off x="676208" y="1278995"/>
            <a:ext cx="11652384"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700">
                <a:solidFill>
                  <a:srgbClr val="232323"/>
                </a:solidFill>
                <a:latin typeface="Helvetica"/>
                <a:ea typeface="Helvetica"/>
                <a:cs typeface="Helvetica"/>
                <a:sym typeface="Helvetica"/>
              </a:defRPr>
            </a:pPr>
            <a:r>
              <a:t>ライフイベントを迎える20代〜30代女性に研修を実施（1回は50名までが望ましいです）</a:t>
            </a:r>
          </a:p>
          <a:p>
            <a: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700">
                <a:solidFill>
                  <a:srgbClr val="232323"/>
                </a:solidFill>
                <a:latin typeface="Helvetica"/>
                <a:ea typeface="Helvetica"/>
                <a:cs typeface="Helvetica"/>
                <a:sym typeface="Helvetica"/>
              </a:defRPr>
            </a:pPr>
            <a:r>
              <a:t>午前中、または午後で完結する短時間研修です</a:t>
            </a:r>
          </a:p>
        </p:txBody>
      </p:sp>
      <p:graphicFrame>
        <p:nvGraphicFramePr>
          <p:cNvPr id="189" name="Table 189"/>
          <p:cNvGraphicFramePr/>
          <p:nvPr/>
        </p:nvGraphicFramePr>
        <p:xfrm>
          <a:off x="660857" y="2294466"/>
          <a:ext cx="11708486" cy="66857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099751"/>
                <a:gridCol w="10831116"/>
              </a:tblGrid>
              <a:tr h="543754">
                <a:tc>
                  <a:txBody>
                    <a:bodyPr/>
                    <a:lstStyle/>
                    <a:p>
                      <a:pPr algn="l" defTabSz="914400">
                        <a:tabLst>
                          <a:tab pos="2781300" algn="l"/>
                        </a:tabLst>
                      </a:pPr>
                      <a:r>
                        <a:rPr b="1" sz="1600">
                          <a:latin typeface="+mn-lt"/>
                          <a:ea typeface="+mn-ea"/>
                          <a:cs typeface="+mn-cs"/>
                        </a:rPr>
                        <a:t>時間</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tcPr>
                </a:tc>
                <a:tc>
                  <a:txBody>
                    <a:bodyPr/>
                    <a:lstStyle/>
                    <a:p>
                      <a:pPr algn="l" defTabSz="914400">
                        <a:tabLst>
                          <a:tab pos="2781300" algn="l"/>
                        </a:tabLst>
                      </a:pPr>
                      <a:r>
                        <a:rPr sz="1600">
                          <a:latin typeface="+mn-lt"/>
                          <a:ea typeface="+mn-ea"/>
                          <a:cs typeface="+mn-cs"/>
                        </a:rPr>
                        <a:t>３時間</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tcPr>
                </a:tc>
              </a:tr>
              <a:tr h="2468500">
                <a:tc>
                  <a:txBody>
                    <a:bodyPr/>
                    <a:lstStyle/>
                    <a:p>
                      <a:pPr algn="l" defTabSz="914400">
                        <a:tabLst>
                          <a:tab pos="2781300" algn="l"/>
                        </a:tabLst>
                      </a:pPr>
                      <a:r>
                        <a:rPr b="1" sz="1600">
                          <a:latin typeface="+mn-lt"/>
                          <a:ea typeface="+mn-ea"/>
                          <a:cs typeface="+mn-cs"/>
                        </a:rPr>
                        <a:t>テーマ</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c>
                  <a:txBody>
                    <a:bodyPr/>
                    <a:lstStyle/>
                    <a:p>
                      <a:pPr algn="l" defTabSz="914400">
                        <a:tabLst>
                          <a:tab pos="2781300" algn="l"/>
                        </a:tabLst>
                        <a:defRPr b="1" sz="1600">
                          <a:latin typeface="+mn-lt"/>
                          <a:ea typeface="+mn-ea"/>
                          <a:cs typeface="+mn-cs"/>
                        </a:defRPr>
                      </a:pPr>
                      <a:r>
                        <a:t>テーマ：これからは女性の時代。みんなで考える、楽しく、面白く、自分らしく、働き続けるために必要なこと</a:t>
                      </a:r>
                    </a:p>
                    <a:p>
                      <a:pPr algn="l" defTabSz="914400">
                        <a:tabLst>
                          <a:tab pos="2781300" algn="l"/>
                        </a:tabLst>
                        <a:defRPr sz="1600">
                          <a:latin typeface="+mn-lt"/>
                          <a:ea typeface="+mn-ea"/>
                          <a:cs typeface="+mn-cs"/>
                        </a:defRPr>
                      </a:pPr>
                      <a:r>
                        <a:t>１．女性の力が会社で、社会で求められる理由とは</a:t>
                      </a:r>
                    </a:p>
                    <a:p>
                      <a:pPr algn="l" defTabSz="914400">
                        <a:tabLst>
                          <a:tab pos="2781300" algn="l"/>
                        </a:tabLst>
                        <a:defRPr sz="1600">
                          <a:latin typeface="+mn-lt"/>
                          <a:ea typeface="+mn-ea"/>
                          <a:cs typeface="+mn-cs"/>
                        </a:defRPr>
                      </a:pPr>
                      <a:r>
                        <a:t>２．①自分がどうしたいかを知る〜今まで体験した仕事、嬉しかったこと、これからやってみたいこと〜</a:t>
                      </a:r>
                    </a:p>
                    <a:p>
                      <a:pPr algn="l" defTabSz="914400">
                        <a:tabLst>
                          <a:tab pos="2781300" algn="l"/>
                        </a:tabLst>
                        <a:defRPr sz="1600">
                          <a:latin typeface="+mn-lt"/>
                          <a:ea typeface="+mn-ea"/>
                          <a:cs typeface="+mn-cs"/>
                        </a:defRPr>
                      </a:pPr>
                      <a:r>
                        <a:t>３．講師の実体験（成績ゼロからトップセールスへ、後輩育成の壁と乗り越えた方法、上司との良好な関係の構築、</a:t>
                      </a:r>
                    </a:p>
                    <a:p>
                      <a:pPr algn="l" defTabSz="914400">
                        <a:tabLst>
                          <a:tab pos="2781300" algn="l"/>
                        </a:tabLst>
                        <a:defRPr sz="1600">
                          <a:latin typeface="+mn-lt"/>
                          <a:ea typeface="+mn-ea"/>
                          <a:cs typeface="+mn-cs"/>
                        </a:defRPr>
                      </a:pPr>
                      <a:r>
                        <a:t>20代半ばで専業主婦になろうと思った私を留まらせたもの、仕事と育児の両立の醍醐味や働き方等）</a:t>
                      </a:r>
                    </a:p>
                    <a:p>
                      <a:pPr algn="l" defTabSz="914400">
                        <a:tabLst>
                          <a:tab pos="2781300" algn="l"/>
                        </a:tabLst>
                        <a:defRPr sz="1600">
                          <a:latin typeface="+mn-lt"/>
                          <a:ea typeface="+mn-ea"/>
                          <a:cs typeface="+mn-cs"/>
                        </a:defRPr>
                      </a:pPr>
                      <a:r>
                        <a:t>４．②周囲を動かす術を知る〜自分のコミュニケーションパターン、チームの人間関係を分析、私ができること〜</a:t>
                      </a:r>
                      <a:br/>
                      <a:r>
                        <a:t>５．人事部から女性社員へのメッセージ（制度について）</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r>
              <a:tr h="579503">
                <a:tc>
                  <a:txBody>
                    <a:bodyPr/>
                    <a:lstStyle/>
                    <a:p>
                      <a:pPr algn="l" defTabSz="914400">
                        <a:tabLst>
                          <a:tab pos="2781300" algn="l"/>
                        </a:tabLst>
                      </a:pPr>
                      <a:r>
                        <a:rPr b="1" sz="1600">
                          <a:latin typeface="+mn-lt"/>
                          <a:ea typeface="+mn-ea"/>
                          <a:cs typeface="+mn-cs"/>
                        </a:rPr>
                        <a:t>講師</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c>
                  <a:txBody>
                    <a:bodyPr/>
                    <a:lstStyle/>
                    <a:p>
                      <a:pPr algn="l" defTabSz="914400">
                        <a:lnSpc>
                          <a:spcPct val="70000"/>
                        </a:lnSpc>
                        <a:tabLst>
                          <a:tab pos="2781300" algn="l"/>
                        </a:tabLst>
                      </a:pPr>
                      <a:r>
                        <a:rPr sz="1600">
                          <a:latin typeface="+mn-lt"/>
                          <a:ea typeface="+mn-ea"/>
                          <a:cs typeface="+mn-cs"/>
                        </a:rPr>
                        <a:t>株式会社ナチュラルリンク　代表取締役　高野（こうの）美菜子</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r>
              <a:tr h="1648434">
                <a:tc>
                  <a:txBody>
                    <a:bodyPr/>
                    <a:lstStyle/>
                    <a:p>
                      <a:pPr algn="l" defTabSz="914400">
                        <a:tabLst>
                          <a:tab pos="2781300" algn="l"/>
                        </a:tabLst>
                      </a:pPr>
                      <a:r>
                        <a:rPr b="1" sz="1600">
                          <a:latin typeface="+mn-lt"/>
                          <a:ea typeface="+mn-ea"/>
                          <a:cs typeface="+mn-cs"/>
                        </a:rPr>
                        <a:t>形式</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c>
                  <a:txBody>
                    <a:bodyPr/>
                    <a:lstStyle/>
                    <a:p>
                      <a:pPr algn="l" defTabSz="914400">
                        <a:tabLst>
                          <a:tab pos="2781300" algn="l"/>
                        </a:tabLst>
                      </a:pPr>
                      <a:r>
                        <a:rPr sz="1600">
                          <a:latin typeface="+mn-lt"/>
                          <a:ea typeface="+mn-ea"/>
                          <a:cs typeface="+mn-cs"/>
                        </a:rPr>
                        <a:t>※グループ（４〜６名）で着席いただき、講座の5割がワークやディスカッションです
※ワークやディスカッションにより、今後に活かせる女性社員同士の横の繋がりを作ります ※研修風景は動画撮影頂くことが可能です。また投影資料データも後日お送りしますので、社内共有が可能です ※事前に講師との面談、打ち合わせをさせて頂くことも可能です</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r>
              <a:tr h="1329874">
                <a:tc>
                  <a:txBody>
                    <a:bodyPr/>
                    <a:lstStyle/>
                    <a:p>
                      <a:pPr algn="l" defTabSz="914400">
                        <a:tabLst>
                          <a:tab pos="2781300" algn="l"/>
                        </a:tabLst>
                      </a:pPr>
                      <a:r>
                        <a:rPr b="1" sz="1600">
                          <a:latin typeface="+mn-lt"/>
                          <a:ea typeface="+mn-ea"/>
                          <a:cs typeface="+mn-cs"/>
                        </a:rPr>
                        <a:t>効果</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c>
                  <a:txBody>
                    <a:bodyPr/>
                    <a:lstStyle/>
                    <a:p>
                      <a:pPr algn="l" defTabSz="774700"/>
                      <a:r>
                        <a:rPr spc="64" sz="1600">
                          <a:latin typeface="ヒラギノ角ゴ Pro W3"/>
                          <a:ea typeface="ヒラギノ角ゴ Pro W3"/>
                          <a:cs typeface="ヒラギノ角ゴ Pro W3"/>
                          <a:sym typeface="ヒラギノ角ゴ Pro W3"/>
                        </a:rPr>
                        <a:t>・会社が女性に求めることや制度を理解し、今ある環境が当たり前でなく感謝できるようになる ・自分のキャリアを振り返って整理し、これからの自分の進みたい道を確認することができる ・復帰後のキャリアや両立のイメージを掴むことができる
・普段話すことのない女性社員同士で話をすることが、仕事へのモチベーションアップや刺激になる </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r>
            </a:tbl>
          </a:graphicData>
        </a:graphic>
      </p:graphicFrame>
      <p:sp>
        <p:nvSpPr>
          <p:cNvPr id="190" name="Shape 190"/>
          <p:cNvSpPr/>
          <p:nvPr/>
        </p:nvSpPr>
        <p:spPr>
          <a:xfrm>
            <a:off x="11023600" y="215900"/>
            <a:ext cx="1714500" cy="279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70000"/>
              </a:lnSpc>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400">
                <a:solidFill>
                  <a:srgbClr val="232323"/>
                </a:solidFill>
                <a:latin typeface="Helvetica"/>
                <a:ea typeface="Helvetica"/>
                <a:cs typeface="Helvetica"/>
                <a:sym typeface="Helvetica"/>
              </a:defRPr>
            </a:lvl1pPr>
          </a:lstStyle>
          <a:p>
            <a:pPr/>
            <a:r>
              <a:t>＊お見積り案項目①</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nvSpPr>
        <p:spPr>
          <a:xfrm>
            <a:off x="419100" y="434975"/>
            <a:ext cx="12166600" cy="527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300">
                <a:solidFill>
                  <a:srgbClr val="232323"/>
                </a:solidFill>
                <a:latin typeface="Helvetica"/>
                <a:ea typeface="Helvetica"/>
                <a:cs typeface="Helvetica"/>
                <a:sym typeface="Helvetica"/>
              </a:defRPr>
            </a:lvl1pPr>
          </a:lstStyle>
          <a:p>
            <a:pPr/>
            <a:r>
              <a:t>４．女性社員研修案②</a:t>
            </a:r>
          </a:p>
        </p:txBody>
      </p:sp>
      <p:pic>
        <p:nvPicPr>
          <p:cNvPr id="193" name="logo.gif"/>
          <p:cNvPicPr>
            <a:picLocks noChangeAspect="1"/>
          </p:cNvPicPr>
          <p:nvPr/>
        </p:nvPicPr>
        <p:blipFill>
          <a:blip r:embed="rId2">
            <a:extLst/>
          </a:blip>
          <a:stretch>
            <a:fillRect/>
          </a:stretch>
        </p:blipFill>
        <p:spPr>
          <a:xfrm>
            <a:off x="9982200" y="9025792"/>
            <a:ext cx="2844801" cy="588109"/>
          </a:xfrm>
          <a:prstGeom prst="rect">
            <a:avLst/>
          </a:prstGeom>
          <a:ln w="12700">
            <a:miter lim="400000"/>
          </a:ln>
        </p:spPr>
      </p:pic>
      <p:sp>
        <p:nvSpPr>
          <p:cNvPr id="194" name="Shape 194"/>
          <p:cNvSpPr/>
          <p:nvPr/>
        </p:nvSpPr>
        <p:spPr>
          <a:xfrm>
            <a:off x="203200" y="9372600"/>
            <a:ext cx="6921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7A7A7A"/>
                </a:solidFill>
                <a:latin typeface="ヒラギノ角ゴ Pro W3"/>
                <a:ea typeface="ヒラギノ角ゴ Pro W3"/>
                <a:cs typeface="ヒラギノ角ゴ Pro W3"/>
                <a:sym typeface="ヒラギノ角ゴ Pro W3"/>
              </a:defRPr>
            </a:lvl1pPr>
          </a:lstStyle>
          <a:p>
            <a:pPr/>
            <a:r>
              <a:t>Copyright(C)2016 Natural Link All Rights Reserved</a:t>
            </a:r>
          </a:p>
        </p:txBody>
      </p:sp>
      <p:sp>
        <p:nvSpPr>
          <p:cNvPr id="195" name="Shape 195"/>
          <p:cNvSpPr/>
          <p:nvPr/>
        </p:nvSpPr>
        <p:spPr>
          <a:xfrm>
            <a:off x="550333" y="1203589"/>
            <a:ext cx="12012415" cy="836613"/>
          </a:xfrm>
          <a:prstGeom prst="roundRect">
            <a:avLst>
              <a:gd name="adj" fmla="val 22770"/>
            </a:avLst>
          </a:prstGeom>
          <a:solidFill>
            <a:srgbClr val="EBEBEB"/>
          </a:solidFill>
          <a:ln w="25400">
            <a:solidFill>
              <a:srgbClr val="000000">
                <a:alpha val="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graphicFrame>
        <p:nvGraphicFramePr>
          <p:cNvPr id="196" name="Table 196"/>
          <p:cNvGraphicFramePr/>
          <p:nvPr/>
        </p:nvGraphicFramePr>
        <p:xfrm>
          <a:off x="660857" y="2294466"/>
          <a:ext cx="11708486" cy="66857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099751"/>
                <a:gridCol w="10831116"/>
              </a:tblGrid>
              <a:tr h="543754">
                <a:tc>
                  <a:txBody>
                    <a:bodyPr/>
                    <a:lstStyle/>
                    <a:p>
                      <a:pPr algn="l" defTabSz="914400">
                        <a:tabLst>
                          <a:tab pos="2781300" algn="l"/>
                        </a:tabLst>
                      </a:pPr>
                      <a:r>
                        <a:rPr b="1" sz="1600">
                          <a:latin typeface="+mn-lt"/>
                          <a:ea typeface="+mn-ea"/>
                          <a:cs typeface="+mn-cs"/>
                        </a:rPr>
                        <a:t>時間</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tcPr>
                </a:tc>
                <a:tc>
                  <a:txBody>
                    <a:bodyPr/>
                    <a:lstStyle/>
                    <a:p>
                      <a:pPr algn="l" defTabSz="914400">
                        <a:tabLst>
                          <a:tab pos="2781300" algn="l"/>
                        </a:tabLst>
                      </a:pPr>
                      <a:r>
                        <a:rPr sz="1600">
                          <a:latin typeface="+mn-lt"/>
                          <a:ea typeface="+mn-ea"/>
                          <a:cs typeface="+mn-cs"/>
                        </a:rPr>
                        <a:t>６時間（昼食休憩１時間を含みます）</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tcPr>
                </a:tc>
              </a:tr>
              <a:tr h="2849433">
                <a:tc>
                  <a:txBody>
                    <a:bodyPr/>
                    <a:lstStyle/>
                    <a:p>
                      <a:pPr algn="l" defTabSz="914400">
                        <a:tabLst>
                          <a:tab pos="2781300" algn="l"/>
                        </a:tabLst>
                      </a:pPr>
                      <a:r>
                        <a:rPr b="1" sz="1600">
                          <a:latin typeface="+mn-lt"/>
                          <a:ea typeface="+mn-ea"/>
                          <a:cs typeface="+mn-cs"/>
                        </a:rPr>
                        <a:t>テーマ</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c>
                  <a:txBody>
                    <a:bodyPr/>
                    <a:lstStyle/>
                    <a:p>
                      <a:pPr algn="l" defTabSz="914400">
                        <a:tabLst>
                          <a:tab pos="2781300" algn="l"/>
                        </a:tabLst>
                        <a:defRPr b="1" sz="1600">
                          <a:latin typeface="+mn-lt"/>
                          <a:ea typeface="+mn-ea"/>
                          <a:cs typeface="+mn-cs"/>
                        </a:defRPr>
                      </a:pPr>
                      <a:r>
                        <a:t>テーマ：これからは女性の時代。みんなで考える、楽しく、面白く、自分らしく、働き続けるために必要なこと</a:t>
                      </a:r>
                    </a:p>
                    <a:p>
                      <a:pPr algn="l" defTabSz="914400">
                        <a:tabLst>
                          <a:tab pos="2781300" algn="l"/>
                        </a:tabLst>
                        <a:defRPr sz="1600">
                          <a:latin typeface="+mn-lt"/>
                          <a:ea typeface="+mn-ea"/>
                          <a:cs typeface="+mn-cs"/>
                        </a:defRPr>
                      </a:pPr>
                      <a:r>
                        <a:t>１．女性の力が会社で、社会で求められる理由とは</a:t>
                      </a:r>
                    </a:p>
                    <a:p>
                      <a:pPr algn="l" defTabSz="914400">
                        <a:tabLst>
                          <a:tab pos="2781300" algn="l"/>
                        </a:tabLst>
                        <a:defRPr sz="1600">
                          <a:latin typeface="+mn-lt"/>
                          <a:ea typeface="+mn-ea"/>
                          <a:cs typeface="+mn-cs"/>
                        </a:defRPr>
                      </a:pPr>
                      <a:r>
                        <a:t>２．①自分がどうしたいかを知る〜今まで体験した仕事、嬉しかったこと、これからやってみたいこと〜</a:t>
                      </a:r>
                    </a:p>
                    <a:p>
                      <a:pPr algn="l" defTabSz="914400">
                        <a:tabLst>
                          <a:tab pos="2781300" algn="l"/>
                        </a:tabLst>
                        <a:defRPr sz="1600">
                          <a:latin typeface="+mn-lt"/>
                          <a:ea typeface="+mn-ea"/>
                          <a:cs typeface="+mn-cs"/>
                        </a:defRPr>
                      </a:pPr>
                      <a:r>
                        <a:t>３．講師の実体験（成績ゼロからトップセールスへ、後輩育成の壁と乗り越えた方法、上司との良好な関係の構築、</a:t>
                      </a:r>
                    </a:p>
                    <a:p>
                      <a:pPr algn="l" defTabSz="914400">
                        <a:tabLst>
                          <a:tab pos="2781300" algn="l"/>
                        </a:tabLst>
                        <a:defRPr sz="1600">
                          <a:latin typeface="+mn-lt"/>
                          <a:ea typeface="+mn-ea"/>
                          <a:cs typeface="+mn-cs"/>
                        </a:defRPr>
                      </a:pPr>
                      <a:r>
                        <a:t>20代半ばで専業主婦になろうと思った私を留まらせたもの、仕事と育児の両立の醍醐味や働き方等）</a:t>
                      </a:r>
                    </a:p>
                    <a:p>
                      <a:pPr algn="l" defTabSz="914400">
                        <a:tabLst>
                          <a:tab pos="2781300" algn="l"/>
                        </a:tabLst>
                        <a:defRPr sz="1600">
                          <a:latin typeface="+mn-lt"/>
                          <a:ea typeface="+mn-ea"/>
                          <a:cs typeface="+mn-cs"/>
                        </a:defRPr>
                      </a:pPr>
                      <a:r>
                        <a:t>４．②周囲を動かす術を知る/上司とのコミュニケーション〜確実な聴き方、確認の仕方、適切な相談〜</a:t>
                      </a:r>
                      <a:br/>
                      <a:r>
                        <a:t>５．エゴグラムをやってみよう！〜自分の思考、コミュニケーションパターン、注意点、強み、弱み〜</a:t>
                      </a:r>
                      <a:br/>
                      <a:r>
                        <a:t>６．人事部から女性社員へのメッセージ（制度について）</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r>
              <a:tr h="766630">
                <a:tc>
                  <a:txBody>
                    <a:bodyPr/>
                    <a:lstStyle/>
                    <a:p>
                      <a:pPr algn="l" defTabSz="914400">
                        <a:tabLst>
                          <a:tab pos="2781300" algn="l"/>
                        </a:tabLst>
                      </a:pPr>
                      <a:r>
                        <a:rPr b="1" sz="1600">
                          <a:latin typeface="+mn-lt"/>
                          <a:ea typeface="+mn-ea"/>
                          <a:cs typeface="+mn-cs"/>
                        </a:rPr>
                        <a:t>講師</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c>
                  <a:txBody>
                    <a:bodyPr/>
                    <a:lstStyle/>
                    <a:p>
                      <a:pPr algn="l" defTabSz="914400">
                        <a:lnSpc>
                          <a:spcPct val="70000"/>
                        </a:lnSpc>
                        <a:tabLst>
                          <a:tab pos="2781300" algn="l"/>
                        </a:tabLst>
                      </a:pPr>
                      <a:r>
                        <a:rPr sz="1600">
                          <a:latin typeface="+mn-lt"/>
                          <a:ea typeface="+mn-ea"/>
                          <a:cs typeface="+mn-cs"/>
                        </a:rPr>
                        <a:t>株式会社ナチュラルリンク　代表取締役　高野（こうの）美菜子 m.n.factory　高橋紀子（当社のパートナー講師です）</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r>
              <a:tr h="1080374">
                <a:tc>
                  <a:txBody>
                    <a:bodyPr/>
                    <a:lstStyle/>
                    <a:p>
                      <a:pPr algn="l" defTabSz="914400">
                        <a:tabLst>
                          <a:tab pos="2781300" algn="l"/>
                        </a:tabLst>
                      </a:pPr>
                      <a:r>
                        <a:rPr b="1" sz="1600">
                          <a:latin typeface="+mn-lt"/>
                          <a:ea typeface="+mn-ea"/>
                          <a:cs typeface="+mn-cs"/>
                        </a:rPr>
                        <a:t>形式</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c>
                  <a:txBody>
                    <a:bodyPr/>
                    <a:lstStyle/>
                    <a:p>
                      <a:pPr algn="l" defTabSz="914400">
                        <a:tabLst>
                          <a:tab pos="2781300" algn="l"/>
                        </a:tabLst>
                      </a:pPr>
                      <a:r>
                        <a:rPr sz="1600">
                          <a:latin typeface="+mn-lt"/>
                          <a:ea typeface="+mn-ea"/>
                          <a:cs typeface="+mn-cs"/>
                        </a:rPr>
                        <a:t>※グループ（４〜６名）で着席いただき、講座の5割がワークやディスカッションです
※ワークやディスカッションにより、今後に活かせる女性社員同士の横の繋がりを作ります ※研修風景は動画撮影頂くことが可能です。また投影資料データも後日お送りしますので、社内共有が可能です</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r>
              <a:tr h="1329874">
                <a:tc>
                  <a:txBody>
                    <a:bodyPr/>
                    <a:lstStyle/>
                    <a:p>
                      <a:pPr algn="l" defTabSz="914400">
                        <a:tabLst>
                          <a:tab pos="2781300" algn="l"/>
                        </a:tabLst>
                      </a:pPr>
                      <a:r>
                        <a:rPr b="1" sz="1600">
                          <a:latin typeface="+mn-lt"/>
                          <a:ea typeface="+mn-ea"/>
                          <a:cs typeface="+mn-cs"/>
                        </a:rPr>
                        <a:t>効果</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c>
                  <a:txBody>
                    <a:bodyPr/>
                    <a:lstStyle/>
                    <a:p>
                      <a:pPr algn="l" defTabSz="774700"/>
                      <a:r>
                        <a:rPr spc="64" sz="1600">
                          <a:latin typeface="ヒラギノ角ゴ Pro W3"/>
                          <a:ea typeface="ヒラギノ角ゴ Pro W3"/>
                          <a:cs typeface="ヒラギノ角ゴ Pro W3"/>
                          <a:sym typeface="ヒラギノ角ゴ Pro W3"/>
                        </a:rPr>
                        <a:t>・会社が女性に求めることや制度を理解し、今ある環境が当たり前でなく感謝できるようになる ・自分のキャリアを振り返って整理し、これからの自分の進みたい道を確認することができる ・復帰後のキャリアや両立のイメージを掴むことができる
・普段話すことのない女性社員同士で話をすることが、仕事へのモチベーションアップや刺激になる </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r>
            </a:tbl>
          </a:graphicData>
        </a:graphic>
      </p:graphicFrame>
      <p:sp>
        <p:nvSpPr>
          <p:cNvPr id="197" name="Shape 197"/>
          <p:cNvSpPr/>
          <p:nvPr/>
        </p:nvSpPr>
        <p:spPr>
          <a:xfrm>
            <a:off x="11023600" y="215900"/>
            <a:ext cx="1714500" cy="279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70000"/>
              </a:lnSpc>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400">
                <a:solidFill>
                  <a:srgbClr val="232323"/>
                </a:solidFill>
                <a:latin typeface="Helvetica"/>
                <a:ea typeface="Helvetica"/>
                <a:cs typeface="Helvetica"/>
                <a:sym typeface="Helvetica"/>
              </a:defRPr>
            </a:lvl1pPr>
          </a:lstStyle>
          <a:p>
            <a:pPr/>
            <a:r>
              <a:t>＊お見積り案項目②</a:t>
            </a:r>
          </a:p>
        </p:txBody>
      </p:sp>
      <p:sp>
        <p:nvSpPr>
          <p:cNvPr id="198" name="Shape 198"/>
          <p:cNvSpPr/>
          <p:nvPr/>
        </p:nvSpPr>
        <p:spPr>
          <a:xfrm>
            <a:off x="676208" y="1278995"/>
            <a:ext cx="11652384"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700">
                <a:solidFill>
                  <a:srgbClr val="232323"/>
                </a:solidFill>
                <a:latin typeface="Helvetica"/>
                <a:ea typeface="Helvetica"/>
                <a:cs typeface="Helvetica"/>
                <a:sym typeface="Helvetica"/>
              </a:defRPr>
            </a:pPr>
            <a:r>
              <a:t>ライフイベントを迎える20代〜30代女性に研修を実施（1回は50名までが望ましいです）</a:t>
            </a:r>
          </a:p>
          <a:p>
            <a: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700">
                <a:solidFill>
                  <a:srgbClr val="232323"/>
                </a:solidFill>
                <a:latin typeface="Helvetica"/>
                <a:ea typeface="Helvetica"/>
                <a:cs typeface="Helvetica"/>
                <a:sym typeface="Helvetica"/>
              </a:defRPr>
            </a:pPr>
            <a:r>
              <a:t>講師２人体制で、本格的な自己分析やワークを中心とした１日研修です</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nvSpPr>
        <p:spPr>
          <a:xfrm>
            <a:off x="419100" y="434975"/>
            <a:ext cx="12166600" cy="527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300">
                <a:solidFill>
                  <a:srgbClr val="232323"/>
                </a:solidFill>
                <a:latin typeface="Helvetica"/>
                <a:ea typeface="Helvetica"/>
                <a:cs typeface="Helvetica"/>
                <a:sym typeface="Helvetica"/>
              </a:defRPr>
            </a:lvl1pPr>
          </a:lstStyle>
          <a:p>
            <a:pPr/>
            <a:r>
              <a:t>５．講師プロフィール</a:t>
            </a:r>
          </a:p>
        </p:txBody>
      </p:sp>
      <p:pic>
        <p:nvPicPr>
          <p:cNvPr id="201" name="logo.gif"/>
          <p:cNvPicPr>
            <a:picLocks noChangeAspect="1"/>
          </p:cNvPicPr>
          <p:nvPr/>
        </p:nvPicPr>
        <p:blipFill>
          <a:blip r:embed="rId2">
            <a:extLst/>
          </a:blip>
          <a:stretch>
            <a:fillRect/>
          </a:stretch>
        </p:blipFill>
        <p:spPr>
          <a:xfrm>
            <a:off x="9982200" y="9025792"/>
            <a:ext cx="2844801" cy="588109"/>
          </a:xfrm>
          <a:prstGeom prst="rect">
            <a:avLst/>
          </a:prstGeom>
          <a:ln w="12700">
            <a:miter lim="400000"/>
          </a:ln>
        </p:spPr>
      </p:pic>
      <p:sp>
        <p:nvSpPr>
          <p:cNvPr id="202" name="Shape 202"/>
          <p:cNvSpPr/>
          <p:nvPr/>
        </p:nvSpPr>
        <p:spPr>
          <a:xfrm>
            <a:off x="203200" y="9372600"/>
            <a:ext cx="6921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7A7A7A"/>
                </a:solidFill>
                <a:latin typeface="ヒラギノ角ゴ Pro W3"/>
                <a:ea typeface="ヒラギノ角ゴ Pro W3"/>
                <a:cs typeface="ヒラギノ角ゴ Pro W3"/>
                <a:sym typeface="ヒラギノ角ゴ Pro W3"/>
              </a:defRPr>
            </a:lvl1pPr>
          </a:lstStyle>
          <a:p>
            <a:pPr/>
            <a:r>
              <a:t>Copyright(C)2016 Natural Link All Rights Reserved</a:t>
            </a:r>
          </a:p>
        </p:txBody>
      </p:sp>
      <p:graphicFrame>
        <p:nvGraphicFramePr>
          <p:cNvPr id="203" name="Table 203"/>
          <p:cNvGraphicFramePr/>
          <p:nvPr/>
        </p:nvGraphicFramePr>
        <p:xfrm>
          <a:off x="677790" y="1346199"/>
          <a:ext cx="11708486" cy="668575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1930867"/>
              </a:tblGrid>
              <a:tr h="3695234">
                <a:tc>
                  <a:txBody>
                    <a:bodyPr/>
                    <a:lstStyle/>
                    <a:p>
                      <a:pPr algn="l" defTabSz="914400">
                        <a:tabLst>
                          <a:tab pos="2781300" algn="l"/>
                        </a:tabLst>
                        <a:defRPr sz="1700">
                          <a:latin typeface="+mn-lt"/>
                          <a:ea typeface="+mn-ea"/>
                          <a:cs typeface="+mn-cs"/>
                        </a:defRPr>
                      </a:pPr>
                      <a:r>
                        <a:rPr sz="1900">
                          <a:latin typeface="Gill Sans SemiBold"/>
                          <a:ea typeface="Gill Sans SemiBold"/>
                          <a:cs typeface="Gill Sans SemiBold"/>
                          <a:sym typeface="Gill Sans SemiBold"/>
                        </a:rPr>
                        <a:t>①高野（こうの）美菜子　株式会社ナチュラルリンク　代表取締役</a:t>
                      </a:r>
                      <a:br>
                        <a:rPr sz="1900">
                          <a:latin typeface="Gill Sans SemiBold"/>
                          <a:ea typeface="Gill Sans SemiBold"/>
                          <a:cs typeface="Gill Sans SemiBold"/>
                          <a:sym typeface="Gill Sans SemiBold"/>
                        </a:rPr>
                      </a:br>
                      <a:r>
                        <a:rPr sz="1600"/>
                        <a:t>1982年生まれ。2004年に中小企業に向けた研修・コンサルティング事業を全国展開する</a:t>
                      </a:r>
                      <a:br>
                        <a:rPr sz="1600"/>
                      </a:br>
                      <a:r>
                        <a:rPr sz="1600"/>
                        <a:t>会社に新卒で入社。営業部に配属となり、成績ゼロの新人時代を経て、3年連続</a:t>
                      </a:r>
                      <a:br>
                        <a:rPr sz="1600"/>
                      </a:br>
                      <a:r>
                        <a:rPr sz="1600"/>
                        <a:t>トップセールス賞受賞。研修の運営責任者、若手女性営業の育成に携わる。</a:t>
                      </a:r>
                      <a:br>
                        <a:rPr sz="1600"/>
                      </a:br>
                      <a:r>
                        <a:rPr sz="1600"/>
                        <a:t>2009年「企業の女性活躍推進サポート事業」として株式会社ナチュラルリンク設立。</a:t>
                      </a:r>
                      <a:br>
                        <a:rPr sz="1600"/>
                      </a:br>
                      <a:r>
                        <a:rPr sz="1600"/>
                        <a:t>関西を中心に100社以上の女性活躍推進コンサルティングに携わる。2015年には</a:t>
                      </a:r>
                      <a:br>
                        <a:rPr sz="1600"/>
                      </a:br>
                      <a:r>
                        <a:rPr sz="1600"/>
                        <a:t>"私らしさ"を貫く働く女性の生き方を関西から発信する情報メディアサイト『Woo!』を</a:t>
                      </a:r>
                      <a:br>
                        <a:rPr sz="1600"/>
                      </a:br>
                      <a:r>
                        <a:rPr sz="1600"/>
                        <a:t>立ち上げ運営。プライベートでは2013年に第一子を出産。</a:t>
                      </a:r>
                      <a:br>
                        <a:rPr sz="1600"/>
                      </a:br>
                      <a:r>
                        <a:rPr sz="1600"/>
                        <a:t>著書に「もう悩まない！売上を確実にあげる女性営業の教科書」等がある</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tcPr>
                </a:tc>
              </a:tr>
              <a:tr h="3436940">
                <a:tc>
                  <a:txBody>
                    <a:bodyPr/>
                    <a:lstStyle/>
                    <a:p>
                      <a:pPr algn="l" defTabSz="914400">
                        <a:tabLst>
                          <a:tab pos="2781300" algn="l"/>
                        </a:tabLst>
                        <a:defRPr sz="1700">
                          <a:latin typeface="+mn-lt"/>
                          <a:ea typeface="+mn-ea"/>
                          <a:cs typeface="+mn-cs"/>
                        </a:defRPr>
                      </a:pPr>
                      <a:r>
                        <a:rPr sz="1900">
                          <a:latin typeface="Gill Sans SemiBold"/>
                          <a:ea typeface="Gill Sans SemiBold"/>
                          <a:cs typeface="Gill Sans SemiBold"/>
                          <a:sym typeface="Gill Sans SemiBold"/>
                        </a:rPr>
                        <a:t>②m.n.factory　高橋紀子</a:t>
                      </a:r>
                      <a:br>
                        <a:rPr sz="1900">
                          <a:latin typeface="Gill Sans SemiBold"/>
                          <a:ea typeface="Gill Sans SemiBold"/>
                          <a:cs typeface="Gill Sans SemiBold"/>
                          <a:sym typeface="Gill Sans SemiBold"/>
                        </a:rPr>
                      </a:br>
                      <a:r>
                        <a:rPr sz="1600"/>
                        <a:t>1988年、株式会社リクルートに新卒で入社し、企業の人材育成・採用等の提案営業や</a:t>
                      </a:r>
                      <a:br>
                        <a:rPr sz="1600"/>
                      </a:br>
                      <a:r>
                        <a:rPr sz="1600"/>
                        <a:t>採用広告制作を行う。1993年結婚を期に進学塾にて英会話教室の立ち上げを担当する。</a:t>
                      </a:r>
                      <a:br>
                        <a:rPr sz="1600"/>
                      </a:br>
                      <a:r>
                        <a:rPr sz="1600"/>
                        <a:t>出産後、一時期は主婦業に専念するが、仕事をしたい欲求にかられ、その後は</a:t>
                      </a:r>
                      <a:br>
                        <a:rPr sz="1600"/>
                      </a:br>
                      <a:r>
                        <a:rPr sz="1600"/>
                        <a:t>フリーランスとして広告制作、育児サイトの企画等行い、現在はキャリアカウンセラー</a:t>
                      </a:r>
                      <a:br>
                        <a:rPr sz="1600"/>
                      </a:br>
                      <a:r>
                        <a:rPr sz="1600"/>
                        <a:t>として、企業や大學で活躍。周囲を気持ちよく巻き込み協力を得るコツや、</a:t>
                      </a:r>
                      <a:br>
                        <a:rPr sz="1600"/>
                      </a:br>
                      <a:r>
                        <a:rPr sz="1600"/>
                        <a:t>仕事と子育ての両立の中での時間管理術等を実体験を通して女性目線で伝える。</a:t>
                      </a:r>
                      <a:br>
                        <a:rPr sz="1600"/>
                      </a:br>
                      <a:r>
                        <a:rPr sz="1600"/>
                        <a:t>現在2児の母。</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tcPr>
                </a:tc>
              </a:tr>
            </a:tbl>
          </a:graphicData>
        </a:graphic>
      </p:graphicFrame>
      <p:pic>
        <p:nvPicPr>
          <p:cNvPr id="204" name="高橋さん.jpg"/>
          <p:cNvPicPr>
            <a:picLocks noChangeAspect="1"/>
          </p:cNvPicPr>
          <p:nvPr/>
        </p:nvPicPr>
        <p:blipFill>
          <a:blip r:embed="rId3">
            <a:extLst/>
          </a:blip>
          <a:stretch>
            <a:fillRect/>
          </a:stretch>
        </p:blipFill>
        <p:spPr>
          <a:xfrm>
            <a:off x="9416625" y="5113821"/>
            <a:ext cx="2663483" cy="3278132"/>
          </a:xfrm>
          <a:prstGeom prst="rect">
            <a:avLst/>
          </a:prstGeom>
          <a:ln w="12700">
            <a:miter lim="400000"/>
          </a:ln>
        </p:spPr>
      </p:pic>
      <p:pic>
        <p:nvPicPr>
          <p:cNvPr id="205" name="2016.kouno_.png"/>
          <p:cNvPicPr>
            <a:picLocks noChangeAspect="1"/>
          </p:cNvPicPr>
          <p:nvPr/>
        </p:nvPicPr>
        <p:blipFill>
          <a:blip r:embed="rId4">
            <a:extLst/>
          </a:blip>
          <a:stretch>
            <a:fillRect/>
          </a:stretch>
        </p:blipFill>
        <p:spPr>
          <a:xfrm>
            <a:off x="9325967" y="1637308"/>
            <a:ext cx="2844801" cy="3005072"/>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nvSpPr>
        <p:spPr>
          <a:xfrm>
            <a:off x="277500" y="1725082"/>
            <a:ext cx="12166601" cy="50165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000"/>
            </a:pPr>
            <a:r>
              <a:t>■「女性社員のアンケートを拝見して、そんなこと考えてたんだ、まだ彼女達のことを全然わかってなかったな等、いろいろと発見がありました。またこのような機会があれば参加させて頂きます。」</a:t>
            </a:r>
          </a:p>
          <a:p>
            <a:pPr algn="l">
              <a:defRPr sz="2000"/>
            </a:pPr>
            <a:r>
              <a:t>（A社　K様）</a:t>
            </a:r>
          </a:p>
          <a:p>
            <a:pPr algn="l">
              <a:defRPr sz="2000"/>
            </a:pPr>
          </a:p>
          <a:p>
            <a:pPr algn="l">
              <a:defRPr sz="2000"/>
            </a:pPr>
            <a:r>
              <a:t>■「セミナーは随分と楽しかったようです。かつ、気づきも得たようで、本日朝の朝礼で早速報告してくれました。後輩の女性社員の刺激にもなったようです」（O社　O様）</a:t>
            </a:r>
          </a:p>
          <a:p>
            <a:pPr algn="l">
              <a:defRPr sz="2000"/>
            </a:pPr>
          </a:p>
          <a:p>
            <a:pPr algn="l">
              <a:defRPr sz="2000"/>
            </a:pPr>
            <a:r>
              <a:t>■レポートを見ましたところ、刺激を受けて来たようでよかったと思います。僕は、男性だから、女性だからという先入観を持たずに仕事をしているつもりなのですが、社会の見方というものは保守的ですし、その中で生きる女性というのもたまその保守的な社会に合わさざるを得ない状況にあるのではないかとも思っております。ですから、今回のような女性社員の交流の機会が得られてよかったと思います。</a:t>
            </a:r>
          </a:p>
          <a:p>
            <a:pPr algn="l">
              <a:defRPr sz="2000"/>
            </a:pPr>
            <a:r>
              <a:t>（U社　O様）</a:t>
            </a:r>
          </a:p>
        </p:txBody>
      </p:sp>
      <p:sp>
        <p:nvSpPr>
          <p:cNvPr id="208" name="Shape 208"/>
          <p:cNvSpPr/>
          <p:nvPr/>
        </p:nvSpPr>
        <p:spPr>
          <a:xfrm>
            <a:off x="419100" y="393700"/>
            <a:ext cx="12166600"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300">
                <a:solidFill>
                  <a:srgbClr val="232323"/>
                </a:solidFill>
                <a:latin typeface="Helvetica"/>
                <a:ea typeface="Helvetica"/>
                <a:cs typeface="Helvetica"/>
                <a:sym typeface="Helvetica"/>
              </a:defRPr>
            </a:lvl1pPr>
          </a:lstStyle>
          <a:p>
            <a:pPr/>
            <a:r>
              <a:t>６．研修参加人事担当者/上司の声</a:t>
            </a:r>
          </a:p>
        </p:txBody>
      </p:sp>
      <p:sp>
        <p:nvSpPr>
          <p:cNvPr id="209" name="Shape 209"/>
          <p:cNvSpPr/>
          <p:nvPr/>
        </p:nvSpPr>
        <p:spPr>
          <a:xfrm>
            <a:off x="203200" y="9372600"/>
            <a:ext cx="6921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7A7A7A"/>
                </a:solidFill>
                <a:latin typeface="ヒラギノ角ゴ Pro W3"/>
                <a:ea typeface="ヒラギノ角ゴ Pro W3"/>
                <a:cs typeface="ヒラギノ角ゴ Pro W3"/>
                <a:sym typeface="ヒラギノ角ゴ Pro W3"/>
              </a:defRPr>
            </a:lvl1pPr>
          </a:lstStyle>
          <a:p>
            <a:pPr/>
            <a:r>
              <a:t>Copyright(C)2016 Natural Link All Rights Reserved</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nvSpPr>
        <p:spPr>
          <a:xfrm>
            <a:off x="419100" y="434975"/>
            <a:ext cx="12166600" cy="527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300">
                <a:solidFill>
                  <a:srgbClr val="232323"/>
                </a:solidFill>
                <a:latin typeface="Helvetica"/>
                <a:ea typeface="Helvetica"/>
                <a:cs typeface="Helvetica"/>
                <a:sym typeface="Helvetica"/>
              </a:defRPr>
            </a:lvl1pPr>
          </a:lstStyle>
          <a:p>
            <a:pPr/>
            <a:r>
              <a:t>７．研修参加者の声</a:t>
            </a:r>
          </a:p>
        </p:txBody>
      </p:sp>
      <p:sp>
        <p:nvSpPr>
          <p:cNvPr id="212" name="Shape 212"/>
          <p:cNvSpPr/>
          <p:nvPr/>
        </p:nvSpPr>
        <p:spPr>
          <a:xfrm>
            <a:off x="203200" y="9372600"/>
            <a:ext cx="6921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7A7A7A"/>
                </a:solidFill>
                <a:latin typeface="ヒラギノ角ゴ Pro W3"/>
                <a:ea typeface="ヒラギノ角ゴ Pro W3"/>
                <a:cs typeface="ヒラギノ角ゴ Pro W3"/>
                <a:sym typeface="ヒラギノ角ゴ Pro W3"/>
              </a:defRPr>
            </a:lvl1pPr>
          </a:lstStyle>
          <a:p>
            <a:pPr/>
            <a:r>
              <a:t>Copyright(C)2016 Natural Link All Rights Reserved</a:t>
            </a:r>
          </a:p>
        </p:txBody>
      </p:sp>
      <p:sp>
        <p:nvSpPr>
          <p:cNvPr id="213" name="Shape 213"/>
          <p:cNvSpPr/>
          <p:nvPr/>
        </p:nvSpPr>
        <p:spPr>
          <a:xfrm>
            <a:off x="528007" y="1295398"/>
            <a:ext cx="11948786" cy="8902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800">
                <a:latin typeface="ヒラギノ角ゴ Pro W3"/>
                <a:ea typeface="ヒラギノ角ゴ Pro W3"/>
                <a:cs typeface="ヒラギノ角ゴ Pro W3"/>
                <a:sym typeface="ヒラギノ角ゴ Pro W3"/>
              </a:defRPr>
            </a:pPr>
            <a:r>
              <a:t>■一生懸命仕事をすることは悪いことではないが、その姿がしんどいと他人の目には映っていたのであのしはないかと思う。少し方の力を抜いて楽しく仕事をすること、遠慮せずに周りに助けてもらうことで仕事と家庭の両立を目指したい。また、自分が楽しく仕事をする姿を見せることで、女性社員が自分も仕事を楽しく頑張っていきたいと思えるようにしていきたいです。（S社　F様）</a:t>
            </a:r>
          </a:p>
          <a:p>
            <a:pPr algn="l">
              <a:defRPr sz="1800">
                <a:latin typeface="ヒラギノ角ゴ Pro W3"/>
                <a:ea typeface="ヒラギノ角ゴ Pro W3"/>
                <a:cs typeface="ヒラギノ角ゴ Pro W3"/>
                <a:sym typeface="ヒラギノ角ゴ Pro W3"/>
              </a:defRPr>
            </a:pPr>
          </a:p>
          <a:p>
            <a:pPr algn="l">
              <a:defRPr sz="1800">
                <a:latin typeface="ヒラギノ角ゴ Pro W3"/>
                <a:ea typeface="ヒラギノ角ゴ Pro W3"/>
                <a:cs typeface="ヒラギノ角ゴ Pro W3"/>
                <a:sym typeface="ヒラギノ角ゴ Pro W3"/>
              </a:defRPr>
            </a:pPr>
            <a:r>
              <a:t>■ほかの方の体験を聞いたりディスカッションをして自分と同じ気持ちを抱いている方のいるのかとか、そういう考え方もあるのかなど、得るものがあってすっきりした気持ちです。人に応援してもらうにはどうすればいいか、という問題はすべての働く上での気持ちの基本になっている気がしました。</a:t>
            </a:r>
          </a:p>
          <a:p>
            <a:pPr algn="l">
              <a:defRPr sz="1800">
                <a:latin typeface="ヒラギノ角ゴ Pro W3"/>
                <a:ea typeface="ヒラギノ角ゴ Pro W3"/>
                <a:cs typeface="ヒラギノ角ゴ Pro W3"/>
                <a:sym typeface="ヒラギノ角ゴ Pro W3"/>
              </a:defRPr>
            </a:pPr>
            <a:r>
              <a:t>（K社　H様）</a:t>
            </a:r>
          </a:p>
          <a:p>
            <a:pPr algn="l">
              <a:defRPr sz="1800">
                <a:latin typeface="ヒラギノ角ゴ Pro W3"/>
                <a:ea typeface="ヒラギノ角ゴ Pro W3"/>
                <a:cs typeface="ヒラギノ角ゴ Pro W3"/>
                <a:sym typeface="ヒラギノ角ゴ Pro W3"/>
              </a:defRPr>
            </a:pPr>
          </a:p>
          <a:p>
            <a:pPr algn="l">
              <a:defRPr sz="1800">
                <a:latin typeface="ヒラギノ角ゴ Pro W3"/>
                <a:ea typeface="ヒラギノ角ゴ Pro W3"/>
                <a:cs typeface="ヒラギノ角ゴ Pro W3"/>
                <a:sym typeface="ヒラギノ角ゴ Pro W3"/>
              </a:defRPr>
            </a:pPr>
            <a:r>
              <a:t>■改めて自分を振り返り、自分の強みと大切にしていることが整理できました。自分一人ではなく、他の人のエピソードを聞くことで考え方のヒントを得られて、より深く考えることができました。強みというのは人によって異なるし、自分では当たり前だと思ってること他人から見れば自分の強みだったりするというのは新しい発見でした。（A社　K様）</a:t>
            </a:r>
          </a:p>
          <a:p>
            <a:pPr algn="l">
              <a:defRPr sz="1800">
                <a:latin typeface="ヒラギノ角ゴ Pro W3"/>
                <a:ea typeface="ヒラギノ角ゴ Pro W3"/>
                <a:cs typeface="ヒラギノ角ゴ Pro W3"/>
                <a:sym typeface="ヒラギノ角ゴ Pro W3"/>
              </a:defRPr>
            </a:pPr>
          </a:p>
          <a:p>
            <a:pPr algn="l">
              <a:defRPr sz="1800">
                <a:latin typeface="ヒラギノ角ゴ Pro W3"/>
                <a:ea typeface="ヒラギノ角ゴ Pro W3"/>
                <a:cs typeface="ヒラギノ角ゴ Pro W3"/>
                <a:sym typeface="ヒラギノ角ゴ Pro W3"/>
              </a:defRPr>
            </a:pPr>
            <a:r>
              <a:t>■仕事の質を変えるためにも自分がどう生きたいか、どう働きたいかをちゃんと見つめなおさないといけないなと思いました。特に印象に残ったことは、前例がなくても100回言う！という気もちでトライしたらうまくいくというところです。（W社　N様）</a:t>
            </a:r>
          </a:p>
          <a:p>
            <a:pPr algn="l">
              <a:defRPr sz="1800">
                <a:latin typeface="ヒラギノ角ゴ Pro W3"/>
                <a:ea typeface="ヒラギノ角ゴ Pro W3"/>
                <a:cs typeface="ヒラギノ角ゴ Pro W3"/>
                <a:sym typeface="ヒラギノ角ゴ Pro W3"/>
              </a:defRPr>
            </a:pPr>
          </a:p>
          <a:p>
            <a:pPr algn="l">
              <a:defRPr sz="1800">
                <a:latin typeface="ヒラギノ角ゴ Pro W3"/>
                <a:ea typeface="ヒラギノ角ゴ Pro W3"/>
                <a:cs typeface="ヒラギノ角ゴ Pro W3"/>
                <a:sym typeface="ヒラギノ角ゴ Pro W3"/>
              </a:defRPr>
            </a:pPr>
            <a:r>
              <a:t>■どんなふうに生きたいか、10年後の姿など、もっと具体的にイメージしていこうと思いました。毎日の仕事に追いかけられるようで、これでいいのかなと不安になったり、疲れを感じることがあるのですが、先生のように軸がもっとしっかり定まればぶれなくなるかなと思いました。「失敗は前に進んでいる証拠」というフレーズが印象的でした。（W社　T様）</a:t>
            </a:r>
          </a:p>
          <a:p>
            <a:pPr algn="l">
              <a:defRPr sz="1800">
                <a:latin typeface="ヒラギノ角ゴ Pro W3"/>
                <a:ea typeface="ヒラギノ角ゴ Pro W3"/>
                <a:cs typeface="ヒラギノ角ゴ Pro W3"/>
                <a:sym typeface="ヒラギノ角ゴ Pro W3"/>
              </a:defRPr>
            </a:pPr>
          </a:p>
          <a:p>
            <a:pPr algn="l">
              <a:defRPr sz="1800">
                <a:latin typeface="ヒラギノ角ゴ Pro W3"/>
                <a:ea typeface="ヒラギノ角ゴ Pro W3"/>
                <a:cs typeface="ヒラギノ角ゴ Pro W3"/>
                <a:sym typeface="ヒラギノ角ゴ Pro W3"/>
              </a:defRPr>
            </a:pP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nvSpPr>
        <p:spPr>
          <a:xfrm>
            <a:off x="186704" y="447675"/>
            <a:ext cx="9474201" cy="527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300">
                <a:solidFill>
                  <a:srgbClr val="232323"/>
                </a:solidFill>
                <a:latin typeface="Helvetica"/>
                <a:ea typeface="Helvetica"/>
                <a:cs typeface="Helvetica"/>
                <a:sym typeface="Helvetica"/>
              </a:defRPr>
            </a:lvl1pPr>
          </a:lstStyle>
          <a:p>
            <a:pPr/>
            <a:r>
              <a:t>８．お見積り案</a:t>
            </a:r>
          </a:p>
        </p:txBody>
      </p:sp>
      <p:pic>
        <p:nvPicPr>
          <p:cNvPr id="216" name="logo.gif"/>
          <p:cNvPicPr>
            <a:picLocks noChangeAspect="1"/>
          </p:cNvPicPr>
          <p:nvPr/>
        </p:nvPicPr>
        <p:blipFill>
          <a:blip r:embed="rId2">
            <a:extLst/>
          </a:blip>
          <a:stretch>
            <a:fillRect/>
          </a:stretch>
        </p:blipFill>
        <p:spPr>
          <a:xfrm>
            <a:off x="9791700" y="9063892"/>
            <a:ext cx="2844801" cy="588109"/>
          </a:xfrm>
          <a:prstGeom prst="rect">
            <a:avLst/>
          </a:prstGeom>
          <a:ln w="12700">
            <a:miter lim="400000"/>
          </a:ln>
        </p:spPr>
      </p:pic>
      <p:sp>
        <p:nvSpPr>
          <p:cNvPr id="217" name="Shape 217"/>
          <p:cNvSpPr/>
          <p:nvPr/>
        </p:nvSpPr>
        <p:spPr>
          <a:xfrm>
            <a:off x="203200" y="9372600"/>
            <a:ext cx="6921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7A7A7A"/>
                </a:solidFill>
                <a:latin typeface="ヒラギノ角ゴ Pro W3"/>
                <a:ea typeface="ヒラギノ角ゴ Pro W3"/>
                <a:cs typeface="ヒラギノ角ゴ Pro W3"/>
                <a:sym typeface="ヒラギノ角ゴ Pro W3"/>
              </a:defRPr>
            </a:lvl1pPr>
          </a:lstStyle>
          <a:p>
            <a:pPr/>
            <a:r>
              <a:t>Copyright(C)2016 Natural Link All Rights Reserved</a:t>
            </a:r>
          </a:p>
        </p:txBody>
      </p:sp>
      <p:graphicFrame>
        <p:nvGraphicFramePr>
          <p:cNvPr id="218" name="Table 218"/>
          <p:cNvGraphicFramePr/>
          <p:nvPr/>
        </p:nvGraphicFramePr>
        <p:xfrm>
          <a:off x="1188903" y="1692275"/>
          <a:ext cx="10652394" cy="624509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321083"/>
                <a:gridCol w="2305909"/>
              </a:tblGrid>
              <a:tr h="562263">
                <a:tc>
                  <a:txBody>
                    <a:bodyPr/>
                    <a:lstStyle/>
                    <a:p>
                      <a:pPr defTabSz="914400">
                        <a:tabLst>
                          <a:tab pos="2781300" algn="l"/>
                        </a:tabLst>
                      </a:pPr>
                      <a:r>
                        <a:rPr>
                          <a:solidFill>
                            <a:srgbClr val="232323"/>
                          </a:solidFill>
                          <a:latin typeface="Helvetica"/>
                          <a:ea typeface="Helvetica"/>
                          <a:cs typeface="Helvetica"/>
                          <a:sym typeface="Helvetica"/>
                        </a:rPr>
                        <a:t>項目</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c>
                  <a:txBody>
                    <a:bodyPr/>
                    <a:lstStyle/>
                    <a:p>
                      <a:pPr defTabSz="914400">
                        <a:tabLst>
                          <a:tab pos="2781300" algn="l"/>
                        </a:tabLst>
                      </a:pPr>
                      <a:r>
                        <a:rPr>
                          <a:solidFill>
                            <a:srgbClr val="232323"/>
                          </a:solidFill>
                          <a:latin typeface="Helvetica"/>
                          <a:ea typeface="Helvetica"/>
                          <a:cs typeface="Helvetica"/>
                          <a:sym typeface="Helvetica"/>
                        </a:rPr>
                        <a:t>単価</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r>
              <a:tr h="1775112">
                <a:tc>
                  <a:txBody>
                    <a:bodyPr/>
                    <a:lstStyle/>
                    <a:p>
                      <a:pPr defTabSz="914400">
                        <a:tabLst>
                          <a:tab pos="2781300" algn="l"/>
                        </a:tabLst>
                      </a:pPr>
                      <a:r>
                        <a:rPr sz="2400">
                          <a:solidFill>
                            <a:srgbClr val="232323"/>
                          </a:solidFill>
                          <a:latin typeface="Helvetica"/>
                          <a:ea typeface="Helvetica"/>
                          <a:cs typeface="Helvetica"/>
                          <a:sym typeface="Helvetica"/>
                        </a:rPr>
                        <a:t>①女性社員研修（３時間）</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c>
                  <a:txBody>
                    <a:bodyPr/>
                    <a:lstStyle/>
                    <a:p>
                      <a:pPr defTabSz="914400">
                        <a:tabLst>
                          <a:tab pos="2781300" algn="l"/>
                        </a:tabLst>
                      </a:pPr>
                      <a:r>
                        <a:rPr sz="2500">
                          <a:solidFill>
                            <a:srgbClr val="232323"/>
                          </a:solidFill>
                          <a:latin typeface="Helvetica"/>
                          <a:ea typeface="Helvetica"/>
                          <a:cs typeface="Helvetica"/>
                          <a:sym typeface="Helvetica"/>
                        </a:rPr>
                        <a:t>20万円</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r>
              <a:tr h="1916586">
                <a:tc>
                  <a:txBody>
                    <a:bodyPr/>
                    <a:lstStyle/>
                    <a:p>
                      <a:pPr defTabSz="914400">
                        <a:tabLst>
                          <a:tab pos="2781300" algn="l"/>
                        </a:tabLst>
                      </a:pPr>
                      <a:r>
                        <a:rPr sz="2400">
                          <a:solidFill>
                            <a:srgbClr val="232323"/>
                          </a:solidFill>
                          <a:latin typeface="Helvetica"/>
                          <a:ea typeface="Helvetica"/>
                          <a:cs typeface="Helvetica"/>
                          <a:sym typeface="Helvetica"/>
                        </a:rPr>
                        <a:t>②女性社員研修（６時間） ※講師2人体制</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c>
                  <a:txBody>
                    <a:bodyPr/>
                    <a:lstStyle/>
                    <a:p>
                      <a:pPr defTabSz="914400">
                        <a:tabLst>
                          <a:tab pos="2781300" algn="l"/>
                        </a:tabLst>
                      </a:pPr>
                      <a:r>
                        <a:rPr sz="2500">
                          <a:solidFill>
                            <a:srgbClr val="232323"/>
                          </a:solidFill>
                          <a:latin typeface="Helvetica"/>
                          <a:ea typeface="Helvetica"/>
                          <a:cs typeface="Helvetica"/>
                          <a:sym typeface="Helvetica"/>
                        </a:rPr>
                        <a:t>45万円</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solidFill>
                      <a:srgbClr val="EBEBEB"/>
                    </a:solidFill>
                  </a:tcPr>
                </a:tc>
              </a:tr>
              <a:tr h="2396597">
                <a:tc gridSpan="2">
                  <a:txBody>
                    <a:bodyPr/>
                    <a:lstStyle/>
                    <a:p>
                      <a:pPr algn="l" defTabSz="914400">
                        <a:tabLst>
                          <a:tab pos="2781300" algn="l"/>
                        </a:tabLst>
                        <a:defRPr sz="1700">
                          <a:solidFill>
                            <a:srgbClr val="444444"/>
                          </a:solidFill>
                          <a:latin typeface="Helvetica"/>
                          <a:ea typeface="Helvetica"/>
                          <a:cs typeface="Helvetica"/>
                          <a:sym typeface="Helvetica"/>
                        </a:defRPr>
                      </a:pPr>
                      <a:r>
                        <a:t>■含まれるもの</a:t>
                      </a:r>
                      <a:br/>
                      <a:r>
                        <a:t>　講師代、レジュメ代、レジュメデータ代、事前打ち合わせ代</a:t>
                      </a:r>
                      <a:br/>
                      <a:br/>
                      <a:r>
                        <a:rPr sz="1500"/>
                        <a:t>※何名様ご参加頂いても、研修費用は変わりません</a:t>
                      </a:r>
                      <a:endParaRPr sz="1500"/>
                    </a:p>
                    <a:p>
                      <a:pPr algn="l" defTabSz="914400">
                        <a:tabLst>
                          <a:tab pos="2781300" algn="l"/>
                        </a:tabLst>
                        <a:defRPr sz="1500">
                          <a:solidFill>
                            <a:srgbClr val="444444"/>
                          </a:solidFill>
                          <a:latin typeface="Helvetica"/>
                          <a:ea typeface="Helvetica"/>
                          <a:cs typeface="Helvetica"/>
                          <a:sym typeface="Helvetica"/>
                        </a:defRPr>
                      </a:pPr>
                      <a:r>
                        <a:t>※上記は全て税抜き価格です</a:t>
                      </a:r>
                    </a:p>
                    <a:p>
                      <a:pPr algn="l" defTabSz="914400">
                        <a:tabLst>
                          <a:tab pos="2781300" algn="l"/>
                        </a:tabLst>
                        <a:defRPr sz="1500">
                          <a:solidFill>
                            <a:srgbClr val="444444"/>
                          </a:solidFill>
                          <a:latin typeface="Helvetica"/>
                          <a:ea typeface="Helvetica"/>
                          <a:cs typeface="Helvetica"/>
                          <a:sym typeface="Helvetica"/>
                        </a:defRPr>
                      </a:pPr>
                      <a:r>
                        <a:t>※交通費は別途実費で頂きます</a:t>
                      </a:r>
                      <a:br/>
                      <a:r>
                        <a:t>※お振り込み期限は、研修開催月末となります</a:t>
                      </a:r>
                    </a:p>
                  </a:txBody>
                  <a:tcPr marL="50800" marR="50800" marT="50800" marB="50800" anchor="ctr" anchorCtr="0" horzOverflow="overflow">
                    <a:lnL w="25400">
                      <a:solidFill>
                        <a:srgbClr val="D6D6D6"/>
                      </a:solidFill>
                      <a:miter lim="400000"/>
                    </a:lnL>
                    <a:lnR w="25400">
                      <a:solidFill>
                        <a:srgbClr val="D6D6D6"/>
                      </a:solidFill>
                      <a:miter lim="400000"/>
                    </a:lnR>
                    <a:lnT w="25400">
                      <a:solidFill>
                        <a:srgbClr val="D6D6D6"/>
                      </a:solidFill>
                      <a:miter lim="400000"/>
                    </a:lnT>
                    <a:lnB w="25400">
                      <a:solidFill>
                        <a:srgbClr val="D6D6D6"/>
                      </a:solidFill>
                      <a:miter lim="400000"/>
                    </a:lnB>
                    <a:noFill/>
                  </a:tcPr>
                </a:tc>
                <a:tc hMerge="1">
                  <a:tcPr/>
                </a:tc>
              </a:tr>
            </a:tbl>
          </a:graphicData>
        </a:graphic>
      </p:graphicFrame>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